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34"/>
  </p:notesMasterIdLst>
  <p:handoutMasterIdLst>
    <p:handoutMasterId r:id="rId35"/>
  </p:handoutMasterIdLst>
  <p:sldIdLst>
    <p:sldId id="289" r:id="rId2"/>
    <p:sldId id="838" r:id="rId3"/>
    <p:sldId id="837" r:id="rId4"/>
    <p:sldId id="789" r:id="rId5"/>
    <p:sldId id="815" r:id="rId6"/>
    <p:sldId id="811" r:id="rId7"/>
    <p:sldId id="812" r:id="rId8"/>
    <p:sldId id="813" r:id="rId9"/>
    <p:sldId id="814" r:id="rId10"/>
    <p:sldId id="816" r:id="rId11"/>
    <p:sldId id="817" r:id="rId12"/>
    <p:sldId id="819" r:id="rId13"/>
    <p:sldId id="834" r:id="rId14"/>
    <p:sldId id="835" r:id="rId15"/>
    <p:sldId id="836" r:id="rId16"/>
    <p:sldId id="821" r:id="rId17"/>
    <p:sldId id="822" r:id="rId18"/>
    <p:sldId id="825" r:id="rId19"/>
    <p:sldId id="826" r:id="rId20"/>
    <p:sldId id="823" r:id="rId21"/>
    <p:sldId id="824" r:id="rId22"/>
    <p:sldId id="802" r:id="rId23"/>
    <p:sldId id="782" r:id="rId24"/>
    <p:sldId id="827" r:id="rId25"/>
    <p:sldId id="829" r:id="rId26"/>
    <p:sldId id="828" r:id="rId27"/>
    <p:sldId id="830" r:id="rId28"/>
    <p:sldId id="831" r:id="rId29"/>
    <p:sldId id="832" r:id="rId30"/>
    <p:sldId id="340" r:id="rId31"/>
    <p:sldId id="801" r:id="rId32"/>
    <p:sldId id="788" r:id="rId33"/>
  </p:sldIdLst>
  <p:sldSz cx="9144000" cy="6858000" type="screen4x3"/>
  <p:notesSz cx="6797675" cy="98726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EF"/>
    <a:srgbClr val="FFE7E7"/>
    <a:srgbClr val="FFF3FC"/>
    <a:srgbClr val="FEDEF5"/>
    <a:srgbClr val="ABE3FF"/>
    <a:srgbClr val="00E6AA"/>
    <a:srgbClr val="99FF99"/>
    <a:srgbClr val="FF6699"/>
    <a:srgbClr val="FFA18B"/>
    <a:srgbClr val="F8655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ลักษณะ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ลักษณะชุดรูปแบบ 2 - เน้น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ลักษณะชุดรูปแบบ 1 - เน้น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ลักษณะสีปานกลาง 4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045" autoAdjust="0"/>
    <p:restoredTop sz="94660"/>
  </p:normalViewPr>
  <p:slideViewPr>
    <p:cSldViewPr>
      <p:cViewPr varScale="1">
        <p:scale>
          <a:sx n="79" d="100"/>
          <a:sy n="79" d="100"/>
        </p:scale>
        <p:origin x="-6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8" y="9"/>
            <a:ext cx="2945875" cy="494029"/>
          </a:xfrm>
          <a:prstGeom prst="rect">
            <a:avLst/>
          </a:prstGeom>
        </p:spPr>
        <p:txBody>
          <a:bodyPr vert="horz" lIns="90374" tIns="45188" rIns="90374" bIns="45188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50193" y="9"/>
            <a:ext cx="2945875" cy="494029"/>
          </a:xfrm>
          <a:prstGeom prst="rect">
            <a:avLst/>
          </a:prstGeom>
        </p:spPr>
        <p:txBody>
          <a:bodyPr vert="horz" lIns="90374" tIns="45188" rIns="90374" bIns="45188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ECED9A9-D96E-4244-8826-9A950E209CEF}" type="datetimeFigureOut">
              <a:rPr lang="th-TH"/>
              <a:pPr>
                <a:defRPr/>
              </a:pPr>
              <a:t>22/05/60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8" y="9377069"/>
            <a:ext cx="2945875" cy="494029"/>
          </a:xfrm>
          <a:prstGeom prst="rect">
            <a:avLst/>
          </a:prstGeom>
        </p:spPr>
        <p:txBody>
          <a:bodyPr vert="horz" lIns="90374" tIns="45188" rIns="90374" bIns="45188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193" y="9377069"/>
            <a:ext cx="2945875" cy="494029"/>
          </a:xfrm>
          <a:prstGeom prst="rect">
            <a:avLst/>
          </a:prstGeom>
        </p:spPr>
        <p:txBody>
          <a:bodyPr vert="horz" lIns="90374" tIns="45188" rIns="90374" bIns="45188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067BEF0-70D6-4035-821F-BA19C79D126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057716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6" y="13"/>
            <a:ext cx="2944959" cy="494108"/>
          </a:xfrm>
          <a:prstGeom prst="rect">
            <a:avLst/>
          </a:prstGeom>
        </p:spPr>
        <p:txBody>
          <a:bodyPr vert="horz" lIns="90393" tIns="45196" rIns="90393" bIns="45196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51107" y="13"/>
            <a:ext cx="2944959" cy="494108"/>
          </a:xfrm>
          <a:prstGeom prst="rect">
            <a:avLst/>
          </a:prstGeom>
        </p:spPr>
        <p:txBody>
          <a:bodyPr vert="horz" lIns="90393" tIns="45196" rIns="90393" bIns="45196" rtlCol="0"/>
          <a:lstStyle>
            <a:lvl1pPr algn="r">
              <a:defRPr sz="1200"/>
            </a:lvl1pPr>
          </a:lstStyle>
          <a:p>
            <a:fld id="{B4FF2D2D-728A-4F83-B33D-16F6167802C3}" type="datetimeFigureOut">
              <a:rPr lang="th-TH" smtClean="0"/>
              <a:pPr/>
              <a:t>22/05/60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2950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93" tIns="45196" rIns="90393" bIns="45196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607" y="4690080"/>
            <a:ext cx="5438464" cy="4442224"/>
          </a:xfrm>
          <a:prstGeom prst="rect">
            <a:avLst/>
          </a:prstGeom>
        </p:spPr>
        <p:txBody>
          <a:bodyPr vert="horz" lIns="90393" tIns="45196" rIns="90393" bIns="45196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6" y="9376994"/>
            <a:ext cx="2944959" cy="494108"/>
          </a:xfrm>
          <a:prstGeom prst="rect">
            <a:avLst/>
          </a:prstGeom>
        </p:spPr>
        <p:txBody>
          <a:bodyPr vert="horz" lIns="90393" tIns="45196" rIns="90393" bIns="45196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1107" y="9376994"/>
            <a:ext cx="2944959" cy="494108"/>
          </a:xfrm>
          <a:prstGeom prst="rect">
            <a:avLst/>
          </a:prstGeom>
        </p:spPr>
        <p:txBody>
          <a:bodyPr vert="horz" lIns="90393" tIns="45196" rIns="90393" bIns="45196" rtlCol="0" anchor="b"/>
          <a:lstStyle>
            <a:lvl1pPr algn="r">
              <a:defRPr sz="1200"/>
            </a:lvl1pPr>
          </a:lstStyle>
          <a:p>
            <a:fld id="{B64B27D4-9B33-4B75-B593-1F3DFDC779A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204762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05232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530225" y="338138"/>
            <a:ext cx="5554663" cy="41656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 2 แนวทางการบริหารงบประมาณปี 2560 ของ ตร.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1908">
              <a:defRPr/>
            </a:pPr>
            <a:fld id="{2514C037-4F82-41DC-8320-A8D5573EC8C5}" type="slidenum">
              <a:rPr lang="th-TH" sz="1800" kern="0">
                <a:solidFill>
                  <a:sysClr val="windowText" lastClr="000000"/>
                </a:solidFill>
              </a:rPr>
              <a:pPr defTabSz="901908">
                <a:defRPr/>
              </a:pPr>
              <a:t>3</a:t>
            </a:fld>
            <a:endParaRPr lang="th-TH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08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522288" y="342900"/>
            <a:ext cx="5648325" cy="423545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 2 แนวทางการบริหารงบประมาณปี 2560 ของ ตร.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026">
              <a:defRPr/>
            </a:pPr>
            <a:fld id="{2514C037-4F82-41DC-8320-A8D5573EC8C5}" type="slidenum">
              <a:rPr lang="th-TH" sz="1800" kern="0">
                <a:solidFill>
                  <a:sysClr val="windowText" lastClr="000000"/>
                </a:solidFill>
              </a:rPr>
              <a:pPr defTabSz="918026">
                <a:defRPr/>
              </a:pPr>
              <a:t>6</a:t>
            </a:fld>
            <a:endParaRPr lang="th-TH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639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522288" y="342900"/>
            <a:ext cx="5648325" cy="423545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 2 แนวทางการบริหารงบประมาณปี 2560 ของ ตร.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026">
              <a:defRPr/>
            </a:pPr>
            <a:fld id="{2514C037-4F82-41DC-8320-A8D5573EC8C5}" type="slidenum">
              <a:rPr lang="th-TH" sz="1800" kern="0">
                <a:solidFill>
                  <a:sysClr val="windowText" lastClr="000000"/>
                </a:solidFill>
              </a:rPr>
              <a:pPr defTabSz="918026">
                <a:defRPr/>
              </a:pPr>
              <a:t>7</a:t>
            </a:fld>
            <a:endParaRPr lang="th-TH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362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530225" y="338138"/>
            <a:ext cx="5559425" cy="41687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 2 แนวทางการบริหารงบประมาณปี 2560 ของ ตร.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5530">
              <a:defRPr/>
            </a:pPr>
            <a:fld id="{2514C037-4F82-41DC-8320-A8D5573EC8C5}" type="slidenum">
              <a:rPr lang="th-TH" sz="1800" kern="0">
                <a:solidFill>
                  <a:sysClr val="windowText" lastClr="000000"/>
                </a:solidFill>
              </a:rPr>
              <a:pPr defTabSz="905530">
                <a:defRPr/>
              </a:pPr>
              <a:t>15</a:t>
            </a:fld>
            <a:endParaRPr lang="th-TH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515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522288" y="342900"/>
            <a:ext cx="5648325" cy="423545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 2 แนวทางการบริหารงบประมาณปี 2560 ของ ตร.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026">
              <a:defRPr/>
            </a:pPr>
            <a:fld id="{2514C037-4F82-41DC-8320-A8D5573EC8C5}" type="slidenum">
              <a:rPr lang="th-TH" sz="1800" kern="0">
                <a:solidFill>
                  <a:sysClr val="windowText" lastClr="000000"/>
                </a:solidFill>
              </a:rPr>
              <a:pPr defTabSz="918026">
                <a:defRPr/>
              </a:pPr>
              <a:t>21</a:t>
            </a:fld>
            <a:endParaRPr lang="th-TH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18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F8653-C5EC-4ECA-BFAC-D120097B5273}" type="datetime1">
              <a:rPr lang="fr-FR" smtClean="0"/>
              <a:pPr>
                <a:defRPr/>
              </a:pPr>
              <a:t>22/05/2017</a:t>
            </a:fld>
            <a:endParaRPr lang="fr-CA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30588-490D-4E7C-AD8F-CD17AB80D440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F9655D-D9FF-467C-BD7A-28DBB4AEABD5}" type="datetime1">
              <a:rPr lang="fr-FR" smtClean="0"/>
              <a:pPr>
                <a:defRPr/>
              </a:pPr>
              <a:t>22/05/2017</a:t>
            </a:fld>
            <a:endParaRPr lang="fr-CA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9B15F-DA95-43A0-BA14-E27EED8D9236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B8AFC7-DFD0-4640-9CA5-F9FDC30362A6}" type="datetime1">
              <a:rPr lang="fr-FR" smtClean="0"/>
              <a:pPr>
                <a:defRPr/>
              </a:pPr>
              <a:t>22/05/2017</a:t>
            </a:fld>
            <a:endParaRPr lang="fr-CA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663CF-155D-49D8-AB1E-17A0A8F4469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B617D-B154-4146-9E02-E332FF5DA5B4}" type="datetime1">
              <a:rPr lang="fr-FR" smtClean="0"/>
              <a:pPr>
                <a:defRPr/>
              </a:pPr>
              <a:t>22/05/2017</a:t>
            </a:fld>
            <a:endParaRPr lang="fr-CA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2A800-1E4F-4707-96DA-1AAFBCAFFA1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2ECF20-619D-4CFA-9027-757FD7BEE410}" type="datetime1">
              <a:rPr lang="fr-FR" smtClean="0"/>
              <a:pPr>
                <a:defRPr/>
              </a:pPr>
              <a:t>22/05/2017</a:t>
            </a:fld>
            <a:endParaRPr lang="fr-CA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843BC-445A-4094-82F6-D22BF5247B3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BD69C1-DBAD-4706-9815-F1CAC91589C9}" type="datetime1">
              <a:rPr lang="fr-FR" smtClean="0"/>
              <a:pPr>
                <a:defRPr/>
              </a:pPr>
              <a:t>22/05/2017</a:t>
            </a:fld>
            <a:endParaRPr lang="fr-CA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500A5-7E8F-4DE3-A9C1-DDC0BC01CE56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D99D67-980C-44F3-8EC0-60BFD2C2123A}" type="datetime1">
              <a:rPr lang="fr-FR" smtClean="0"/>
              <a:pPr>
                <a:defRPr/>
              </a:pPr>
              <a:t>22/05/2017</a:t>
            </a:fld>
            <a:endParaRPr lang="fr-CA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88AB1-449D-47CB-98D9-A274530DE9D6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B2E431-36D4-4152-AB26-85265A8E0A23}" type="datetime1">
              <a:rPr lang="fr-FR" smtClean="0"/>
              <a:pPr>
                <a:defRPr/>
              </a:pPr>
              <a:t>22/05/2017</a:t>
            </a:fld>
            <a:endParaRPr lang="fr-CA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6A8C0-CE2F-44F3-A5B2-E5F7013535E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C9C3B9-E158-4CFA-8805-8772556458FF}" type="datetime1">
              <a:rPr lang="fr-FR" smtClean="0"/>
              <a:pPr>
                <a:defRPr/>
              </a:pPr>
              <a:t>22/05/2017</a:t>
            </a:fld>
            <a:endParaRPr lang="fr-CA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40A28-04ED-4956-8AC1-CB58AB4F311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3A1F74-2E3C-44C1-97B9-B9A1B4AC143C}" type="datetime1">
              <a:rPr lang="fr-FR" smtClean="0"/>
              <a:pPr>
                <a:defRPr/>
              </a:pPr>
              <a:t>22/05/2017</a:t>
            </a:fld>
            <a:endParaRPr lang="fr-CA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831B0-B7E4-44D3-BEF1-C04F7995962E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B558DE-C678-4751-8B09-3254E3571080}" type="datetime1">
              <a:rPr lang="fr-FR" smtClean="0"/>
              <a:pPr>
                <a:defRPr/>
              </a:pPr>
              <a:t>22/05/2017</a:t>
            </a:fld>
            <a:endParaRPr lang="fr-CA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DA56E-9895-4CA4-934D-E7FC88E94D1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0B512E-6303-45B1-8A34-F956BD79A5A7}" type="datetime1">
              <a:rPr lang="fr-FR" smtClean="0"/>
              <a:pPr>
                <a:defRPr/>
              </a:pPr>
              <a:t>22/05/2017</a:t>
            </a:fld>
            <a:endParaRPr lang="fr-CA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579E29-E646-440F-8C7A-C0AAE83D19F6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06492" y="1357298"/>
            <a:ext cx="8208912" cy="5201424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chemeClr val="bg1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ระเบียบวาระการประชุม</a:t>
            </a:r>
          </a:p>
          <a:p>
            <a:pPr lvl="0" algn="ctr">
              <a:spcAft>
                <a:spcPts val="600"/>
              </a:spcAft>
            </a:pP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คณะทำงานเร่งรัดและติดตามผลการใช้จ่ายงบประมาณรายจ่ายประจำปีงบประมาณ พ.ศ.2560ระดับ เจ้าหน้าที่</a:t>
            </a:r>
          </a:p>
          <a:p>
            <a:pPr lvl="0" algn="ctr">
              <a:spcAft>
                <a:spcPts val="600"/>
              </a:spcAft>
            </a:pP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ครั้งที่ 5/2560</a:t>
            </a:r>
          </a:p>
          <a:p>
            <a:pPr lvl="0" algn="ctr">
              <a:spcAft>
                <a:spcPts val="600"/>
              </a:spcAft>
            </a:pP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วันจันทร์ที่ 22 พ.ค. 2560 เวลา 13.30 น. </a:t>
            </a:r>
          </a:p>
          <a:p>
            <a:pPr lvl="0" algn="ctr">
              <a:spcAft>
                <a:spcPts val="600"/>
              </a:spcAft>
            </a:pP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ณ ห้องประชุม </a:t>
            </a:r>
            <a:r>
              <a:rPr lang="th-TH" sz="4400" b="1" dirty="0" err="1"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. ชั้น 4 อาคาร 5</a:t>
            </a:r>
          </a:p>
        </p:txBody>
      </p:sp>
      <p:grpSp>
        <p:nvGrpSpPr>
          <p:cNvPr id="4" name="กลุ่ม 3"/>
          <p:cNvGrpSpPr/>
          <p:nvPr/>
        </p:nvGrpSpPr>
        <p:grpSpPr>
          <a:xfrm>
            <a:off x="144016" y="70973"/>
            <a:ext cx="2843808" cy="1009093"/>
            <a:chOff x="3707904" y="0"/>
            <a:chExt cx="2843808" cy="1009093"/>
          </a:xfrm>
        </p:grpSpPr>
        <p:pic>
          <p:nvPicPr>
            <p:cNvPr id="5" name="Picture 12" descr="http://hilight.kapook.com/img_cms2/News%202/PTP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7904" y="0"/>
              <a:ext cx="2843808" cy="1009093"/>
            </a:xfrm>
            <a:prstGeom prst="rect">
              <a:avLst/>
            </a:prstGeom>
            <a:noFill/>
          </p:spPr>
        </p:pic>
        <p:pic>
          <p:nvPicPr>
            <p:cNvPr id="6" name="Picture 2" descr="F:\ตราโล่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116632"/>
              <a:ext cx="859513" cy="792088"/>
            </a:xfrm>
            <a:prstGeom prst="rect">
              <a:avLst/>
            </a:prstGeom>
            <a:noFill/>
          </p:spPr>
        </p:pic>
      </p:grpSp>
      <p:sp>
        <p:nvSpPr>
          <p:cNvPr id="7" name="สี่เหลี่ยมผืนผ้า 6"/>
          <p:cNvSpPr/>
          <p:nvPr/>
        </p:nvSpPr>
        <p:spPr>
          <a:xfrm>
            <a:off x="214567" y="1009069"/>
            <a:ext cx="8786874" cy="142876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30000">
                <a:schemeClr val="tx2">
                  <a:lumMod val="75000"/>
                </a:schemeClr>
              </a:gs>
              <a:gs pos="64999">
                <a:schemeClr val="accent1">
                  <a:lumMod val="75000"/>
                </a:schemeClr>
              </a:gs>
              <a:gs pos="89999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656622" y="2564904"/>
            <a:ext cx="7748934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th-TH" sz="5400" b="1" dirty="0">
                <a:latin typeface="TH SarabunPSK" pitchFamily="34" charset="-34"/>
                <a:cs typeface="TH SarabunPSK" pitchFamily="34" charset="-34"/>
              </a:rPr>
              <a:t>ระเบียบวาระที่ 2.1/2</a:t>
            </a:r>
          </a:p>
        </p:txBody>
      </p:sp>
      <p:grpSp>
        <p:nvGrpSpPr>
          <p:cNvPr id="8" name="กลุ่ม 7"/>
          <p:cNvGrpSpPr/>
          <p:nvPr/>
        </p:nvGrpSpPr>
        <p:grpSpPr>
          <a:xfrm>
            <a:off x="107504" y="62453"/>
            <a:ext cx="2843808" cy="1009093"/>
            <a:chOff x="3707904" y="0"/>
            <a:chExt cx="2843808" cy="1009093"/>
          </a:xfrm>
        </p:grpSpPr>
        <p:pic>
          <p:nvPicPr>
            <p:cNvPr id="9" name="Picture 12" descr="http://hilight.kapook.com/img_cms2/News%202/PT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7904" y="0"/>
              <a:ext cx="2843808" cy="1009093"/>
            </a:xfrm>
            <a:prstGeom prst="rect">
              <a:avLst/>
            </a:prstGeom>
            <a:noFill/>
          </p:spPr>
        </p:pic>
        <p:pic>
          <p:nvPicPr>
            <p:cNvPr id="10" name="Picture 2" descr="F:\ตราโล่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9912" y="116632"/>
              <a:ext cx="859513" cy="792088"/>
            </a:xfrm>
            <a:prstGeom prst="rect">
              <a:avLst/>
            </a:prstGeom>
            <a:noFill/>
          </p:spPr>
        </p:pic>
      </p:grpSp>
      <p:sp>
        <p:nvSpPr>
          <p:cNvPr id="11" name="สี่เหลี่ยมผืนผ้า 10"/>
          <p:cNvSpPr/>
          <p:nvPr/>
        </p:nvSpPr>
        <p:spPr>
          <a:xfrm>
            <a:off x="178422" y="1000108"/>
            <a:ext cx="8786874" cy="142876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30000">
                <a:schemeClr val="tx2">
                  <a:lumMod val="75000"/>
                </a:schemeClr>
              </a:gs>
              <a:gs pos="64999">
                <a:schemeClr val="accent1">
                  <a:lumMod val="75000"/>
                </a:schemeClr>
              </a:gs>
              <a:gs pos="89999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321852" y="332656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ระเบียบวาระที่ 2</a:t>
            </a:r>
          </a:p>
        </p:txBody>
      </p:sp>
    </p:spTree>
    <p:extLst>
      <p:ext uri="{BB962C8B-B14F-4D97-AF65-F5344CB8AC3E}">
        <p14:creationId xmlns:p14="http://schemas.microsoft.com/office/powerpoint/2010/main" xmlns="" val="2391130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6"/>
          <p:cNvSpPr/>
          <p:nvPr/>
        </p:nvSpPr>
        <p:spPr>
          <a:xfrm>
            <a:off x="164047" y="116632"/>
            <a:ext cx="8809662" cy="595642"/>
          </a:xfrm>
          <a:prstGeom prst="roundRect">
            <a:avLst/>
          </a:prstGeom>
          <a:solidFill>
            <a:srgbClr val="FF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963" y="188640"/>
            <a:ext cx="8371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มติ ครม. ขยายระยะเวลาก่อหนี้ผูกพันงบประมาณรายจ่ายเพิ่มเติมปี 2560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3755" t="18098" r="34282" b="4504"/>
          <a:stretch/>
        </p:blipFill>
        <p:spPr>
          <a:xfrm>
            <a:off x="164046" y="964433"/>
            <a:ext cx="4068860" cy="554206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359063" y="4149080"/>
            <a:ext cx="4669088" cy="21377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32651" indent="-332651">
              <a:buFont typeface="Arial" panose="020B0604020202020204" pitchFamily="34" charset="0"/>
              <a:buChar char="•"/>
            </a:pPr>
            <a:r>
              <a:rPr lang="th-TH" sz="3323" b="1" dirty="0">
                <a:solidFill>
                  <a:srgbClr val="CC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ให้ก่อหนี้ผูกพัน ภายใน 31 พ.ค.60</a:t>
            </a:r>
          </a:p>
          <a:p>
            <a:pPr marL="332651" indent="-332651">
              <a:buFont typeface="Arial" panose="020B0604020202020204" pitchFamily="34" charset="0"/>
              <a:buChar char="•"/>
            </a:pPr>
            <a:r>
              <a:rPr lang="th-TH" sz="3323" b="1" dirty="0">
                <a:solidFill>
                  <a:srgbClr val="CC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หากไม่เกิน 2 ล้านบาทต่อรายการ  ต้องเบิกจ่ายให้เสร็จสิ้น ภายใน      31 ก.ค. 60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06614" y="1484784"/>
            <a:ext cx="4667094" cy="23653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2954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 สลค.ด่วนที่สุด ที่ นร 0505/ ว218   ลง 5 พ.ค. 60 แจ้งมติ ครม. 2 พ.ค.60      เรื่อง ขยายระยะเวลาก่อหนี้ผูกพันงบประมาณรายจ่ายเพิ่มเติมประจำปีงบประมาณ พ.ศ. 2560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06615" y="954657"/>
            <a:ext cx="4667093" cy="555184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585"/>
          </a:p>
        </p:txBody>
      </p:sp>
      <p:sp>
        <p:nvSpPr>
          <p:cNvPr id="18" name="TextBox 17"/>
          <p:cNvSpPr txBox="1"/>
          <p:nvPr/>
        </p:nvSpPr>
        <p:spPr>
          <a:xfrm>
            <a:off x="7893024" y="655143"/>
            <a:ext cx="1093569" cy="3763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1846" b="1" dirty="0"/>
              <a:t>วาระที่ 2.1 / 2)</a:t>
            </a:r>
          </a:p>
        </p:txBody>
      </p:sp>
    </p:spTree>
    <p:extLst>
      <p:ext uri="{BB962C8B-B14F-4D97-AF65-F5344CB8AC3E}">
        <p14:creationId xmlns:p14="http://schemas.microsoft.com/office/powerpoint/2010/main" xmlns="" val="1226753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656622" y="2564904"/>
            <a:ext cx="7748934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th-TH" sz="5400" b="1" dirty="0">
                <a:latin typeface="TH SarabunPSK" pitchFamily="34" charset="-34"/>
                <a:cs typeface="TH SarabunPSK" pitchFamily="34" charset="-34"/>
              </a:rPr>
              <a:t>ระเบียบวาระที่ 2.1/3</a:t>
            </a:r>
          </a:p>
        </p:txBody>
      </p:sp>
      <p:grpSp>
        <p:nvGrpSpPr>
          <p:cNvPr id="8" name="กลุ่ม 7"/>
          <p:cNvGrpSpPr/>
          <p:nvPr/>
        </p:nvGrpSpPr>
        <p:grpSpPr>
          <a:xfrm>
            <a:off x="107504" y="71414"/>
            <a:ext cx="2843808" cy="1009093"/>
            <a:chOff x="3707904" y="0"/>
            <a:chExt cx="2843808" cy="1009093"/>
          </a:xfrm>
        </p:grpSpPr>
        <p:pic>
          <p:nvPicPr>
            <p:cNvPr id="9" name="Picture 12" descr="http://hilight.kapook.com/img_cms2/News%202/PT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7904" y="0"/>
              <a:ext cx="2843808" cy="1009093"/>
            </a:xfrm>
            <a:prstGeom prst="rect">
              <a:avLst/>
            </a:prstGeom>
            <a:noFill/>
          </p:spPr>
        </p:pic>
        <p:pic>
          <p:nvPicPr>
            <p:cNvPr id="10" name="Picture 2" descr="F:\ตราโล่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9912" y="116632"/>
              <a:ext cx="859513" cy="792088"/>
            </a:xfrm>
            <a:prstGeom prst="rect">
              <a:avLst/>
            </a:prstGeom>
            <a:noFill/>
          </p:spPr>
        </p:pic>
      </p:grpSp>
      <p:sp>
        <p:nvSpPr>
          <p:cNvPr id="11" name="สี่เหลี่ยมผืนผ้า 10"/>
          <p:cNvSpPr/>
          <p:nvPr/>
        </p:nvSpPr>
        <p:spPr>
          <a:xfrm>
            <a:off x="178422" y="1000108"/>
            <a:ext cx="8786874" cy="142876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30000">
                <a:schemeClr val="tx2">
                  <a:lumMod val="75000"/>
                </a:schemeClr>
              </a:gs>
              <a:gs pos="64999">
                <a:schemeClr val="accent1">
                  <a:lumMod val="75000"/>
                </a:schemeClr>
              </a:gs>
              <a:gs pos="89999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321852" y="332656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ระเบียบวาระที่ 2</a:t>
            </a:r>
          </a:p>
        </p:txBody>
      </p:sp>
    </p:spTree>
    <p:extLst>
      <p:ext uri="{BB962C8B-B14F-4D97-AF65-F5344CB8AC3E}">
        <p14:creationId xmlns:p14="http://schemas.microsoft.com/office/powerpoint/2010/main" xmlns="" val="2814062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0704"/>
            <a:ext cx="9144000" cy="5021219"/>
          </a:xfrm>
          <a:prstGeom prst="rect">
            <a:avLst/>
          </a:prstGeom>
        </p:spPr>
      </p:pic>
      <p:sp>
        <p:nvSpPr>
          <p:cNvPr id="12" name="Rectangle: Rounded Corners 11"/>
          <p:cNvSpPr/>
          <p:nvPr/>
        </p:nvSpPr>
        <p:spPr>
          <a:xfrm>
            <a:off x="44422" y="116632"/>
            <a:ext cx="9066258" cy="824072"/>
          </a:xfrm>
          <a:prstGeom prst="roundRect">
            <a:avLst/>
          </a:prstGeom>
          <a:solidFill>
            <a:srgbClr val="EFFFEF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585"/>
          </a:p>
        </p:txBody>
      </p:sp>
      <p:sp>
        <p:nvSpPr>
          <p:cNvPr id="11" name="Rectangle 10"/>
          <p:cNvSpPr/>
          <p:nvPr/>
        </p:nvSpPr>
        <p:spPr>
          <a:xfrm>
            <a:off x="755210" y="116632"/>
            <a:ext cx="7707615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31"/>
              </a:lnSpc>
            </a:pPr>
            <a:r>
              <a:rPr lang="th-TH" sz="2954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สรุปบัญชีรายละเอียดการใช้จ่ายงบประมาณ ปี พ.ศ.2560</a:t>
            </a:r>
          </a:p>
          <a:p>
            <a:pPr algn="ctr">
              <a:lnSpc>
                <a:spcPts val="3231"/>
              </a:lnSpc>
            </a:pPr>
            <a:r>
              <a:rPr lang="th-TH" sz="2954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รายการงบบุคลากรภาครัฐ (งบดำเนินงาน) ข้อมูล ณ 18 พ.ค.2560</a:t>
            </a:r>
            <a:endParaRPr lang="th-TH" sz="2954" dirty="0"/>
          </a:p>
        </p:txBody>
      </p:sp>
      <p:grpSp>
        <p:nvGrpSpPr>
          <p:cNvPr id="24" name="Group 23"/>
          <p:cNvGrpSpPr/>
          <p:nvPr/>
        </p:nvGrpSpPr>
        <p:grpSpPr>
          <a:xfrm>
            <a:off x="4816336" y="5626903"/>
            <a:ext cx="881084" cy="774624"/>
            <a:chOff x="5037217" y="5748750"/>
            <a:chExt cx="954508" cy="839176"/>
          </a:xfrm>
        </p:grpSpPr>
        <p:sp>
          <p:nvSpPr>
            <p:cNvPr id="13" name="Arrow: Down 12"/>
            <p:cNvSpPr/>
            <p:nvPr/>
          </p:nvSpPr>
          <p:spPr>
            <a:xfrm rot="10800000">
              <a:off x="5161547" y="5748750"/>
              <a:ext cx="577516" cy="246651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585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37217" y="5995402"/>
              <a:ext cx="954508" cy="5925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954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ใช้จริง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35427" y="5634291"/>
            <a:ext cx="1070277" cy="1071477"/>
            <a:chOff x="3733789" y="5756767"/>
            <a:chExt cx="1159467" cy="1160766"/>
          </a:xfrm>
        </p:grpSpPr>
        <p:sp>
          <p:nvSpPr>
            <p:cNvPr id="15" name="Arrow: Down 14"/>
            <p:cNvSpPr/>
            <p:nvPr/>
          </p:nvSpPr>
          <p:spPr>
            <a:xfrm rot="10800000">
              <a:off x="3942344" y="5756767"/>
              <a:ext cx="577516" cy="246651"/>
            </a:xfrm>
            <a:prstGeom prst="downArrow">
              <a:avLst/>
            </a:prstGeom>
            <a:solidFill>
              <a:srgbClr val="99FF33"/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585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33789" y="6039515"/>
              <a:ext cx="1159467" cy="8780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769"/>
                </a:lnSpc>
              </a:pPr>
              <a:r>
                <a:rPr lang="th-TH" sz="2954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พ.ร.บ.</a:t>
              </a:r>
            </a:p>
            <a:p>
              <a:pPr algn="ctr">
                <a:lnSpc>
                  <a:spcPts val="2769"/>
                </a:lnSpc>
              </a:pPr>
              <a:r>
                <a:rPr lang="th-TH" sz="2954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ปี 2560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508615" y="5630594"/>
            <a:ext cx="1599270" cy="1071477"/>
            <a:chOff x="7291145" y="5740720"/>
            <a:chExt cx="1732542" cy="1160766"/>
          </a:xfrm>
        </p:grpSpPr>
        <p:sp>
          <p:nvSpPr>
            <p:cNvPr id="19" name="Arrow: Down 18"/>
            <p:cNvSpPr/>
            <p:nvPr/>
          </p:nvSpPr>
          <p:spPr>
            <a:xfrm rot="10800000">
              <a:off x="7824542" y="5740720"/>
              <a:ext cx="577516" cy="246651"/>
            </a:xfrm>
            <a:prstGeom prst="downArrow">
              <a:avLst/>
            </a:prstGeom>
            <a:solidFill>
              <a:srgbClr val="66FFFF"/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585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291145" y="6023468"/>
              <a:ext cx="1732542" cy="8780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769"/>
                </a:lnSpc>
              </a:pPr>
              <a:r>
                <a:rPr lang="th-TH" sz="2954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จัดสรร</a:t>
              </a:r>
            </a:p>
            <a:p>
              <a:pPr algn="ctr">
                <a:lnSpc>
                  <a:spcPts val="2769"/>
                </a:lnSpc>
              </a:pPr>
              <a:r>
                <a:rPr lang="th-TH" sz="2954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แล้ว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15559" y="5637994"/>
            <a:ext cx="1599270" cy="1093688"/>
            <a:chOff x="8490289" y="5760770"/>
            <a:chExt cx="1732542" cy="1184828"/>
          </a:xfrm>
        </p:grpSpPr>
        <p:sp>
          <p:nvSpPr>
            <p:cNvPr id="21" name="Arrow: Down 20"/>
            <p:cNvSpPr/>
            <p:nvPr/>
          </p:nvSpPr>
          <p:spPr>
            <a:xfrm rot="10800000">
              <a:off x="9083846" y="5760770"/>
              <a:ext cx="577516" cy="246651"/>
            </a:xfrm>
            <a:prstGeom prst="downArrow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585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90289" y="6067580"/>
              <a:ext cx="1732542" cy="8780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769"/>
                </a:lnSpc>
              </a:pPr>
              <a:r>
                <a:rPr lang="th-TH" sz="2954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จัดสรร</a:t>
              </a:r>
            </a:p>
            <a:p>
              <a:pPr algn="ctr">
                <a:lnSpc>
                  <a:spcPts val="2769"/>
                </a:lnSpc>
              </a:pPr>
              <a:r>
                <a:rPr lang="th-TH" sz="2954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ครั้งนี้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55790" y="5645389"/>
            <a:ext cx="1599270" cy="734615"/>
            <a:chOff x="8490287" y="5760770"/>
            <a:chExt cx="1732542" cy="795833"/>
          </a:xfrm>
        </p:grpSpPr>
        <p:sp>
          <p:nvSpPr>
            <p:cNvPr id="30" name="Arrow: Down 29"/>
            <p:cNvSpPr/>
            <p:nvPr/>
          </p:nvSpPr>
          <p:spPr>
            <a:xfrm rot="10800000">
              <a:off x="9083846" y="5760770"/>
              <a:ext cx="577516" cy="246651"/>
            </a:xfrm>
            <a:prstGeom prst="downArrow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585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490287" y="6067580"/>
              <a:ext cx="1732542" cy="4890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769"/>
                </a:lnSpc>
              </a:pPr>
              <a:r>
                <a:rPr lang="th-TH" sz="2954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ยังไม่จัดสรร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5961923"/>
            <a:ext cx="2891487" cy="85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950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5325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198"/>
          <a:stretch/>
        </p:blipFill>
        <p:spPr>
          <a:xfrm>
            <a:off x="147217" y="883719"/>
            <a:ext cx="8912291" cy="5566248"/>
          </a:xfrm>
          <a:prstGeom prst="rect">
            <a:avLst/>
          </a:prstGeom>
        </p:spPr>
      </p:pic>
      <p:sp>
        <p:nvSpPr>
          <p:cNvPr id="10" name="Rectangle: Rounded Corners 9"/>
          <p:cNvSpPr/>
          <p:nvPr/>
        </p:nvSpPr>
        <p:spPr>
          <a:xfrm>
            <a:off x="78516" y="332469"/>
            <a:ext cx="8985097" cy="580695"/>
          </a:xfrm>
          <a:prstGeom prst="roundRect">
            <a:avLst/>
          </a:prstGeom>
          <a:solidFill>
            <a:srgbClr val="ECFEEC"/>
          </a:solidFill>
          <a:ln w="381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46"/>
          </a:p>
        </p:txBody>
      </p:sp>
      <p:sp>
        <p:nvSpPr>
          <p:cNvPr id="5" name="Rectangle 4"/>
          <p:cNvSpPr/>
          <p:nvPr/>
        </p:nvSpPr>
        <p:spPr>
          <a:xfrm>
            <a:off x="117778" y="372772"/>
            <a:ext cx="8950978" cy="60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323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บัญชีหน่วย</a:t>
            </a:r>
            <a:r>
              <a:rPr lang="th-TH" sz="3323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ส่งคืน</a:t>
            </a:r>
            <a:r>
              <a:rPr lang="th-TH" sz="3323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 แผนงานบุคลากรภาครัฐ (งบดำเนินงาน)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553199" y="1066800"/>
            <a:ext cx="2249158" cy="864980"/>
            <a:chOff x="7043057" y="892626"/>
            <a:chExt cx="2492829" cy="1131353"/>
          </a:xfrm>
        </p:grpSpPr>
        <p:sp>
          <p:nvSpPr>
            <p:cNvPr id="2" name="TextBox 1"/>
            <p:cNvSpPr txBox="1"/>
            <p:nvPr/>
          </p:nvSpPr>
          <p:spPr>
            <a:xfrm>
              <a:off x="7043057" y="892626"/>
              <a:ext cx="2492829" cy="11313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139"/>
                </a:lnSpc>
              </a:pPr>
              <a:r>
                <a:rPr lang="th-TH" sz="2000" b="1" dirty="0">
                  <a:solidFill>
                    <a:srgbClr val="C0000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หน่วยส่งคืนภายใน</a:t>
              </a:r>
            </a:p>
            <a:p>
              <a:pPr algn="ctr">
                <a:lnSpc>
                  <a:spcPts val="3139"/>
                </a:lnSpc>
              </a:pPr>
              <a:r>
                <a:rPr lang="th-TH" sz="2000" b="1" dirty="0">
                  <a:solidFill>
                    <a:srgbClr val="C0000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5 มิ.ย.60</a:t>
              </a:r>
            </a:p>
          </p:txBody>
        </p:sp>
        <p:sp>
          <p:nvSpPr>
            <p:cNvPr id="4" name="Star: 6 Points 3"/>
            <p:cNvSpPr/>
            <p:nvPr/>
          </p:nvSpPr>
          <p:spPr>
            <a:xfrm>
              <a:off x="7293431" y="1436292"/>
              <a:ext cx="217714" cy="217714"/>
            </a:xfrm>
            <a:prstGeom prst="star6">
              <a:avLst/>
            </a:prstGeom>
            <a:solidFill>
              <a:srgbClr val="66FFFF"/>
            </a:solidFill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585"/>
            </a:p>
          </p:txBody>
        </p:sp>
        <p:sp>
          <p:nvSpPr>
            <p:cNvPr id="7" name="Star: 6 Points 6"/>
            <p:cNvSpPr/>
            <p:nvPr/>
          </p:nvSpPr>
          <p:spPr>
            <a:xfrm>
              <a:off x="9024258" y="1436292"/>
              <a:ext cx="217714" cy="217714"/>
            </a:xfrm>
            <a:prstGeom prst="star6">
              <a:avLst/>
            </a:prstGeom>
            <a:solidFill>
              <a:srgbClr val="66FFFF"/>
            </a:solidFill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585"/>
            </a:p>
          </p:txBody>
        </p:sp>
      </p:grpSp>
    </p:spTree>
    <p:extLst>
      <p:ext uri="{BB962C8B-B14F-4D97-AF65-F5344CB8AC3E}">
        <p14:creationId xmlns:p14="http://schemas.microsoft.com/office/powerpoint/2010/main" xmlns="" val="914871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711498" y="2564904"/>
            <a:ext cx="7748934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th-TH" sz="5400" b="1" dirty="0">
                <a:latin typeface="TH SarabunPSK" pitchFamily="34" charset="-34"/>
                <a:cs typeface="TH SarabunPSK" pitchFamily="34" charset="-34"/>
              </a:rPr>
              <a:t>ระเบียบวาระที่ 2.1/4</a:t>
            </a:r>
          </a:p>
        </p:txBody>
      </p:sp>
      <p:grpSp>
        <p:nvGrpSpPr>
          <p:cNvPr id="8" name="กลุ่ม 7"/>
          <p:cNvGrpSpPr/>
          <p:nvPr/>
        </p:nvGrpSpPr>
        <p:grpSpPr>
          <a:xfrm>
            <a:off x="107504" y="71414"/>
            <a:ext cx="2843808" cy="1009093"/>
            <a:chOff x="3707904" y="0"/>
            <a:chExt cx="2843808" cy="1009093"/>
          </a:xfrm>
        </p:grpSpPr>
        <p:pic>
          <p:nvPicPr>
            <p:cNvPr id="9" name="Picture 12" descr="http://hilight.kapook.com/img_cms2/News%202/PT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7904" y="0"/>
              <a:ext cx="2843808" cy="1009093"/>
            </a:xfrm>
            <a:prstGeom prst="rect">
              <a:avLst/>
            </a:prstGeom>
            <a:noFill/>
          </p:spPr>
        </p:pic>
        <p:pic>
          <p:nvPicPr>
            <p:cNvPr id="10" name="Picture 2" descr="F:\ตราโล่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9912" y="116632"/>
              <a:ext cx="859513" cy="792088"/>
            </a:xfrm>
            <a:prstGeom prst="rect">
              <a:avLst/>
            </a:prstGeom>
            <a:noFill/>
          </p:spPr>
        </p:pic>
      </p:grpSp>
      <p:sp>
        <p:nvSpPr>
          <p:cNvPr id="11" name="สี่เหลี่ยมผืนผ้า 10"/>
          <p:cNvSpPr/>
          <p:nvPr/>
        </p:nvSpPr>
        <p:spPr>
          <a:xfrm>
            <a:off x="178422" y="1000108"/>
            <a:ext cx="8786874" cy="142876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30000">
                <a:schemeClr val="tx2">
                  <a:lumMod val="75000"/>
                </a:schemeClr>
              </a:gs>
              <a:gs pos="64999">
                <a:schemeClr val="accent1">
                  <a:lumMod val="75000"/>
                </a:schemeClr>
              </a:gs>
              <a:gs pos="89999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321852" y="332656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ระเบียบวาระที่ 2</a:t>
            </a:r>
          </a:p>
        </p:txBody>
      </p:sp>
    </p:spTree>
    <p:extLst>
      <p:ext uri="{BB962C8B-B14F-4D97-AF65-F5344CB8AC3E}">
        <p14:creationId xmlns:p14="http://schemas.microsoft.com/office/powerpoint/2010/main" xmlns="" val="1173687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/>
          <p:cNvSpPr/>
          <p:nvPr/>
        </p:nvSpPr>
        <p:spPr>
          <a:xfrm>
            <a:off x="44422" y="188640"/>
            <a:ext cx="9066258" cy="994354"/>
          </a:xfrm>
          <a:prstGeom prst="roundRect">
            <a:avLst/>
          </a:prstGeom>
          <a:solidFill>
            <a:srgbClr val="EFFFEF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585"/>
          </a:p>
        </p:txBody>
      </p:sp>
      <p:sp>
        <p:nvSpPr>
          <p:cNvPr id="11" name="Rectangle 10"/>
          <p:cNvSpPr/>
          <p:nvPr/>
        </p:nvSpPr>
        <p:spPr>
          <a:xfrm>
            <a:off x="245993" y="188640"/>
            <a:ext cx="8418402" cy="1001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954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สำรวจค่าตอบแทนการสอบสวนคดีอาญา , ค่าตอบแทนคุ้มครองพยาน, ค่าใช้จ่ายในการส่งหมายเรียกพยาน, ค่าตอบแทนนักจิตวิทยา, และ ชันสูตรพลิกศพ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524000"/>
            <a:ext cx="8458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indent="-457200">
              <a:buFont typeface="Arial" pitchFamily="34" charset="0"/>
              <a:buChar char="•"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ทุกหน่วย ได้แก่ บช.น. ภ. 1-9 </a:t>
            </a:r>
            <a:r>
              <a:rPr lang="th-TH" sz="4400" b="1" dirty="0" err="1" smtClean="0">
                <a:latin typeface="TH SarabunPSK" pitchFamily="34" charset="-34"/>
                <a:cs typeface="TH SarabunPSK" pitchFamily="34" charset="-34"/>
              </a:rPr>
              <a:t>ศชต.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และ </a:t>
            </a:r>
            <a:r>
              <a:rPr lang="th-TH" sz="4400" b="1" dirty="0" err="1" smtClean="0">
                <a:latin typeface="TH SarabunPSK" pitchFamily="34" charset="-34"/>
                <a:cs typeface="TH SarabunPSK" pitchFamily="34" charset="-34"/>
              </a:rPr>
              <a:t>บช.ก.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ได้จัดส่งข้อมูลมาแล้ว</a:t>
            </a:r>
          </a:p>
          <a:p>
            <a:pPr marL="625475" indent="-457200">
              <a:buFont typeface="Arial" pitchFamily="34" charset="0"/>
              <a:buChar char="•"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ขณะนี้อยู่ระหว่างการตรวจสอบความถูกต้อง </a:t>
            </a:r>
          </a:p>
          <a:p>
            <a:pPr marL="625475" indent="-457200">
              <a:buFont typeface="Arial" pitchFamily="34" charset="0"/>
              <a:buChar char="•"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คาดว่า จะเสนอ </a:t>
            </a:r>
            <a:r>
              <a:rPr lang="th-TH" sz="4400" b="1" dirty="0" err="1" smtClean="0">
                <a:latin typeface="TH SarabunPSK" pitchFamily="34" charset="-34"/>
                <a:cs typeface="TH SarabunPSK" pitchFamily="34" charset="-34"/>
              </a:rPr>
              <a:t>ตร.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จัดสรรได้ภายในเดือน     ก.ค.-ส.ค. 2560  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043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711498" y="2564904"/>
            <a:ext cx="7748934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th-TH" sz="5400" b="1" dirty="0">
                <a:latin typeface="TH SarabunPSK" pitchFamily="34" charset="-34"/>
                <a:cs typeface="TH SarabunPSK" pitchFamily="34" charset="-34"/>
              </a:rPr>
              <a:t>ระเบียบวาระที่ 2.1/5</a:t>
            </a:r>
          </a:p>
        </p:txBody>
      </p:sp>
      <p:grpSp>
        <p:nvGrpSpPr>
          <p:cNvPr id="8" name="กลุ่ม 7"/>
          <p:cNvGrpSpPr/>
          <p:nvPr/>
        </p:nvGrpSpPr>
        <p:grpSpPr>
          <a:xfrm>
            <a:off x="107504" y="71414"/>
            <a:ext cx="2843808" cy="1009093"/>
            <a:chOff x="3707904" y="0"/>
            <a:chExt cx="2843808" cy="1009093"/>
          </a:xfrm>
        </p:grpSpPr>
        <p:pic>
          <p:nvPicPr>
            <p:cNvPr id="9" name="Picture 12" descr="http://hilight.kapook.com/img_cms2/News%202/PT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7904" y="0"/>
              <a:ext cx="2843808" cy="1009093"/>
            </a:xfrm>
            <a:prstGeom prst="rect">
              <a:avLst/>
            </a:prstGeom>
            <a:noFill/>
          </p:spPr>
        </p:pic>
        <p:pic>
          <p:nvPicPr>
            <p:cNvPr id="10" name="Picture 2" descr="F:\ตราโล่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9912" y="116632"/>
              <a:ext cx="859513" cy="792088"/>
            </a:xfrm>
            <a:prstGeom prst="rect">
              <a:avLst/>
            </a:prstGeom>
            <a:noFill/>
          </p:spPr>
        </p:pic>
      </p:grpSp>
      <p:sp>
        <p:nvSpPr>
          <p:cNvPr id="11" name="สี่เหลี่ยมผืนผ้า 10"/>
          <p:cNvSpPr/>
          <p:nvPr/>
        </p:nvSpPr>
        <p:spPr>
          <a:xfrm>
            <a:off x="178422" y="1000108"/>
            <a:ext cx="8786874" cy="142876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30000">
                <a:schemeClr val="tx2">
                  <a:lumMod val="75000"/>
                </a:schemeClr>
              </a:gs>
              <a:gs pos="64999">
                <a:schemeClr val="accent1">
                  <a:lumMod val="75000"/>
                </a:schemeClr>
              </a:gs>
              <a:gs pos="89999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321852" y="332656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ระเบียบวาระที่ 2</a:t>
            </a:r>
          </a:p>
        </p:txBody>
      </p:sp>
    </p:spTree>
    <p:extLst>
      <p:ext uri="{BB962C8B-B14F-4D97-AF65-F5344CB8AC3E}">
        <p14:creationId xmlns:p14="http://schemas.microsoft.com/office/powerpoint/2010/main" xmlns="" val="1976660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5651380"/>
              </p:ext>
            </p:extLst>
          </p:nvPr>
        </p:nvGraphicFramePr>
        <p:xfrm>
          <a:off x="90436" y="3128460"/>
          <a:ext cx="8943033" cy="36347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1644">
                  <a:extLst>
                    <a:ext uri="{9D8B030D-6E8A-4147-A177-3AD203B41FA5}">
                      <a16:colId xmlns:a16="http://schemas.microsoft.com/office/drawing/2014/main" xmlns="" val="3593361034"/>
                    </a:ext>
                  </a:extLst>
                </a:gridCol>
                <a:gridCol w="7325248">
                  <a:extLst>
                    <a:ext uri="{9D8B030D-6E8A-4147-A177-3AD203B41FA5}">
                      <a16:colId xmlns:a16="http://schemas.microsoft.com/office/drawing/2014/main" xmlns="" val="3037874692"/>
                    </a:ext>
                  </a:extLst>
                </a:gridCol>
                <a:gridCol w="1276141">
                  <a:extLst>
                    <a:ext uri="{9D8B030D-6E8A-4147-A177-3AD203B41FA5}">
                      <a16:colId xmlns:a16="http://schemas.microsoft.com/office/drawing/2014/main" xmlns="" val="3808331086"/>
                    </a:ext>
                  </a:extLst>
                </a:gridCol>
              </a:tblGrid>
              <a:tr h="433264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th-TH" sz="23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th-TH" sz="2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การดำเนินงาน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หน่วยรับผิดชอบ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3409860619"/>
                  </a:ext>
                </a:extLst>
              </a:tr>
              <a:tr h="433264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th-TH" sz="2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ts val="2600"/>
                        </a:lnSpc>
                      </a:pPr>
                      <a:r>
                        <a:rPr lang="th-TH" sz="2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หน่วยจัดหาทำแผนการดำเนินงาน</a:t>
                      </a:r>
                      <a:r>
                        <a:rPr lang="en-US" sz="2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(Action plan)</a:t>
                      </a:r>
                      <a:r>
                        <a:rPr lang="th-TH" sz="2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เบิกจ่ายตามงวดเงิน/งวดงาน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th-TH" sz="2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หน่วยจัดหา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2630077427"/>
                  </a:ext>
                </a:extLst>
              </a:tr>
              <a:tr h="778323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th-TH" sz="2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ts val="2600"/>
                        </a:lnSpc>
                      </a:pPr>
                      <a:r>
                        <a:rPr lang="th-TH" sz="2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สกบ. ประสานงานกับหน่วยจัดหา ให้ผู้รับจ้าง ส่งงาน/ส่งของ ให้แล้วเสร็จตามงวดเงิน/งวดงานที่กำหนด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th-TH" sz="2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สกบ.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3422391372"/>
                  </a:ext>
                </a:extLst>
              </a:tr>
              <a:tr h="433264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th-TH" sz="2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ts val="2600"/>
                        </a:lnSpc>
                      </a:pPr>
                      <a:r>
                        <a:rPr lang="th-TH" sz="2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สกบ. กำชับให้ผู้ตรวจรับการจ้าง/รับของ  ตรวจรับงานให้แล้วเสร็จโดยไม่ชักช้า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th-TH" sz="2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สกบ.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3544184825"/>
                  </a:ext>
                </a:extLst>
              </a:tr>
              <a:tr h="778323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th-TH" sz="2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ts val="2600"/>
                        </a:lnSpc>
                      </a:pPr>
                      <a:r>
                        <a:rPr lang="th-TH" sz="2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กง.สงป. กำชับให้เจ้าหน้าที่การเงินเบิกจ่ายเงินให้กับผู้รับจ้าง/ส่งของ ที่นำส่งงาน/ของ ครบถ้วนโดยเร็ว เป็นไปตามมาตรการเพิ่มประสิทธิภาพฯ และมติ ครม. ที่เกี่ยวข้อง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th-TH" sz="2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กง.สงป.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2172236480"/>
                  </a:ext>
                </a:extLst>
              </a:tr>
              <a:tr h="778323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th-TH" sz="2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ts val="2600"/>
                        </a:lnSpc>
                      </a:pPr>
                      <a:r>
                        <a:rPr lang="th-TH" sz="2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กช.สงป. ตรวจสอบการเบิกจ่ายเงินในระบบ </a:t>
                      </a:r>
                      <a:r>
                        <a:rPr lang="en-US" sz="2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GFMIS</a:t>
                      </a:r>
                      <a:r>
                        <a:rPr lang="th-TH" sz="2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หากพบว่าการเบิกจ่ายไม่เป็นไปตามเป้าหมาย จะขอเชิญประชุมคณะกรรมการ หรือ คณะทำงานเร่งรัดต่อไป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th-TH" sz="2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กช.สงป.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1023744007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0096" y="188640"/>
            <a:ext cx="9013373" cy="2867812"/>
            <a:chOff x="21770" y="-81391"/>
            <a:chExt cx="9764487" cy="3106796"/>
          </a:xfrm>
        </p:grpSpPr>
        <p:sp>
          <p:nvSpPr>
            <p:cNvPr id="2" name="TextBox 1"/>
            <p:cNvSpPr txBox="1"/>
            <p:nvPr/>
          </p:nvSpPr>
          <p:spPr>
            <a:xfrm>
              <a:off x="21770" y="-3382"/>
              <a:ext cx="4572001" cy="29897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85"/>
                </a:lnSpc>
              </a:pPr>
              <a:r>
                <a:rPr lang="th-TH" sz="2215" b="1" u="sng" dirty="0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ผลติดตามการเบิกจ่ายงบประมาณปี 2560 ของ ตร.</a:t>
              </a:r>
            </a:p>
            <a:p>
              <a:pPr marL="161196" indent="-161196" algn="thaiDist">
                <a:lnSpc>
                  <a:spcPts val="2585"/>
                </a:lnSpc>
                <a:buFont typeface="Arial" panose="020B0604020202020204" pitchFamily="34" charset="0"/>
                <a:buChar char="•"/>
              </a:pPr>
              <a:r>
                <a:rPr lang="th-TH" sz="2215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บันทึกสั่งการ ตร. ลง 18 เม.ย. 60 ท้ายหนังสือ สงป. ที่ 0010.151/1376 ลง 18 เม.ย.60 </a:t>
              </a:r>
            </a:p>
            <a:p>
              <a:pPr marL="80599" algn="thaiDist">
                <a:lnSpc>
                  <a:spcPts val="2585"/>
                </a:lnSpc>
              </a:pPr>
              <a:r>
                <a:rPr lang="th-TH" sz="2215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รายจ่ายลงทุน ของ ตร. ส่วนใหญ่ลงนามผูกพันแล้ว(ยกเว้นรายการที่มีคุณสมบัติพิเศษ และจัดหาจากต่างประเทศ) ผลการเบิกจ่ายรายจ่ายลงทุนไตรมาสที่ 2 ได้เพียง ร้อยละ 11.84 (เป้าร้อยละ 41) ต่ำกว่าเป้า ร้อยละ 29.16  โดยให้ดำเนินการ ดังนี้ 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b="22206"/>
            <a:stretch/>
          </p:blipFill>
          <p:spPr>
            <a:xfrm>
              <a:off x="4558291" y="-81391"/>
              <a:ext cx="5227966" cy="310679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xmlns="" val="10705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200561"/>
            <a:ext cx="4278736" cy="132343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1</a:t>
            </a:r>
          </a:p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ประธานแจ้งให้ที่ประชุมทราบ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8717" y="4855637"/>
            <a:ext cx="3882956" cy="1143903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th-TH" sz="4000" b="1" dirty="0">
                <a:solidFill>
                  <a:srgbClr val="0000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พล.ต.ท.สรศักดิ์  เย็นเปรม</a:t>
            </a:r>
          </a:p>
          <a:p>
            <a:pPr algn="ctr">
              <a:lnSpc>
                <a:spcPts val="4000"/>
              </a:lnSpc>
            </a:pPr>
            <a:r>
              <a:rPr lang="th-TH" sz="4000" b="1" dirty="0">
                <a:solidFill>
                  <a:srgbClr val="0000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ผบช.สงป.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73" t="1870" r="15673" b="31363"/>
          <a:stretch/>
        </p:blipFill>
        <p:spPr>
          <a:xfrm>
            <a:off x="3441561" y="1600200"/>
            <a:ext cx="2260879" cy="298622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563905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711498" y="2649686"/>
            <a:ext cx="7748934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th-TH" sz="5400" b="1" dirty="0">
                <a:latin typeface="TH SarabunPSK" pitchFamily="34" charset="-34"/>
                <a:cs typeface="TH SarabunPSK" pitchFamily="34" charset="-34"/>
              </a:rPr>
              <a:t>ระเบียบวาระที่ 2.2</a:t>
            </a:r>
          </a:p>
        </p:txBody>
      </p:sp>
      <p:grpSp>
        <p:nvGrpSpPr>
          <p:cNvPr id="8" name="กลุ่ม 7"/>
          <p:cNvGrpSpPr/>
          <p:nvPr/>
        </p:nvGrpSpPr>
        <p:grpSpPr>
          <a:xfrm>
            <a:off x="107504" y="62453"/>
            <a:ext cx="2843808" cy="1009093"/>
            <a:chOff x="3707904" y="0"/>
            <a:chExt cx="2843808" cy="1009093"/>
          </a:xfrm>
        </p:grpSpPr>
        <p:pic>
          <p:nvPicPr>
            <p:cNvPr id="9" name="Picture 12" descr="http://hilight.kapook.com/img_cms2/News%202/PT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7904" y="0"/>
              <a:ext cx="2843808" cy="1009093"/>
            </a:xfrm>
            <a:prstGeom prst="rect">
              <a:avLst/>
            </a:prstGeom>
            <a:noFill/>
          </p:spPr>
        </p:pic>
        <p:pic>
          <p:nvPicPr>
            <p:cNvPr id="10" name="Picture 2" descr="F:\ตราโล่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9912" y="116632"/>
              <a:ext cx="859513" cy="792088"/>
            </a:xfrm>
            <a:prstGeom prst="rect">
              <a:avLst/>
            </a:prstGeom>
            <a:noFill/>
          </p:spPr>
        </p:pic>
      </p:grpSp>
      <p:sp>
        <p:nvSpPr>
          <p:cNvPr id="11" name="สี่เหลี่ยมผืนผ้า 10"/>
          <p:cNvSpPr/>
          <p:nvPr/>
        </p:nvSpPr>
        <p:spPr>
          <a:xfrm>
            <a:off x="178422" y="1000108"/>
            <a:ext cx="8786874" cy="142876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30000">
                <a:schemeClr val="tx2">
                  <a:lumMod val="75000"/>
                </a:schemeClr>
              </a:gs>
              <a:gs pos="64999">
                <a:schemeClr val="accent1">
                  <a:lumMod val="75000"/>
                </a:schemeClr>
              </a:gs>
              <a:gs pos="89999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321852" y="332656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ระเบียบวาระที่ 2</a:t>
            </a:r>
          </a:p>
        </p:txBody>
      </p:sp>
    </p:spTree>
    <p:extLst>
      <p:ext uri="{BB962C8B-B14F-4D97-AF65-F5344CB8AC3E}">
        <p14:creationId xmlns:p14="http://schemas.microsoft.com/office/powerpoint/2010/main" xmlns="" val="1599634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0" y="3300012"/>
            <a:ext cx="9144000" cy="34413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6" y="116632"/>
            <a:ext cx="9144000" cy="31147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extBox 14"/>
          <p:cNvSpPr txBox="1"/>
          <p:nvPr/>
        </p:nvSpPr>
        <p:spPr>
          <a:xfrm>
            <a:off x="8085765" y="372762"/>
            <a:ext cx="843501" cy="3763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1846" b="1" dirty="0"/>
              <a:t>วาระที่ 2.2</a:t>
            </a:r>
          </a:p>
        </p:txBody>
      </p:sp>
    </p:spTree>
    <p:extLst>
      <p:ext uri="{BB962C8B-B14F-4D97-AF65-F5344CB8AC3E}">
        <p14:creationId xmlns:p14="http://schemas.microsoft.com/office/powerpoint/2010/main" xmlns="" val="412931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697392" y="1790849"/>
            <a:ext cx="7748934" cy="183127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th-TH" sz="5400" b="1" dirty="0">
                <a:latin typeface="TH SarabunPSK" pitchFamily="34" charset="-34"/>
                <a:cs typeface="TH SarabunPSK" pitchFamily="34" charset="-34"/>
              </a:rPr>
              <a:t>ระเบียบวาระที่ 3   </a:t>
            </a:r>
          </a:p>
          <a:p>
            <a:pPr lvl="0" algn="ctr">
              <a:spcAft>
                <a:spcPts val="600"/>
              </a:spcAft>
            </a:pPr>
            <a:r>
              <a:rPr lang="th-TH" sz="5400" b="1" dirty="0">
                <a:latin typeface="TH SarabunPSK" pitchFamily="34" charset="-34"/>
                <a:cs typeface="TH SarabunPSK" pitchFamily="34" charset="-34"/>
              </a:rPr>
              <a:t>เรื่องเพื่อพิจารณา</a:t>
            </a:r>
          </a:p>
        </p:txBody>
      </p:sp>
      <p:grpSp>
        <p:nvGrpSpPr>
          <p:cNvPr id="8" name="กลุ่ม 7"/>
          <p:cNvGrpSpPr/>
          <p:nvPr/>
        </p:nvGrpSpPr>
        <p:grpSpPr>
          <a:xfrm>
            <a:off x="107504" y="71414"/>
            <a:ext cx="2843808" cy="1009093"/>
            <a:chOff x="3707904" y="0"/>
            <a:chExt cx="2843808" cy="1009093"/>
          </a:xfrm>
        </p:grpSpPr>
        <p:pic>
          <p:nvPicPr>
            <p:cNvPr id="9" name="Picture 12" descr="http://hilight.kapook.com/img_cms2/News%202/PT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7904" y="0"/>
              <a:ext cx="2843808" cy="1009093"/>
            </a:xfrm>
            <a:prstGeom prst="rect">
              <a:avLst/>
            </a:prstGeom>
            <a:noFill/>
          </p:spPr>
        </p:pic>
        <p:pic>
          <p:nvPicPr>
            <p:cNvPr id="10" name="Picture 2" descr="F:\ตราโล่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9912" y="116632"/>
              <a:ext cx="859513" cy="792088"/>
            </a:xfrm>
            <a:prstGeom prst="rect">
              <a:avLst/>
            </a:prstGeom>
            <a:noFill/>
          </p:spPr>
        </p:pic>
      </p:grpSp>
      <p:sp>
        <p:nvSpPr>
          <p:cNvPr id="11" name="สี่เหลี่ยมผืนผ้า 10"/>
          <p:cNvSpPr/>
          <p:nvPr/>
        </p:nvSpPr>
        <p:spPr>
          <a:xfrm>
            <a:off x="178422" y="1000108"/>
            <a:ext cx="8786874" cy="142876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30000">
                <a:schemeClr val="tx2">
                  <a:lumMod val="75000"/>
                </a:schemeClr>
              </a:gs>
              <a:gs pos="64999">
                <a:schemeClr val="accent1">
                  <a:lumMod val="75000"/>
                </a:schemeClr>
              </a:gs>
              <a:gs pos="89999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321852" y="332656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ระเบียบวาระที่ 3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83568" y="4077072"/>
            <a:ext cx="778937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ติดตามงบลงทุน รายการที่หน่วยได้รับการจัดสรรประจำปีงบประมาณ พ.ศ. 2560 (ตาม พ.ร.บ.)(สงป.(งป.))</a:t>
            </a:r>
          </a:p>
        </p:txBody>
      </p:sp>
    </p:spTree>
    <p:extLst>
      <p:ext uri="{BB962C8B-B14F-4D97-AF65-F5344CB8AC3E}">
        <p14:creationId xmlns:p14="http://schemas.microsoft.com/office/powerpoint/2010/main" xmlns="" val="1188582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40A28-04ED-4956-8AC1-CB58AB4F3111}" type="slidenum">
              <a:rPr lang="fr-CA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23</a:t>
            </a:fld>
            <a:endParaRPr lang="fr-C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179512" y="71414"/>
            <a:ext cx="2843808" cy="1009093"/>
            <a:chOff x="3707904" y="0"/>
            <a:chExt cx="2843808" cy="1009093"/>
          </a:xfrm>
        </p:grpSpPr>
        <p:pic>
          <p:nvPicPr>
            <p:cNvPr id="5" name="Picture 12" descr="http://hilight.kapook.com/img_cms2/News%202/PT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7904" y="0"/>
              <a:ext cx="2843808" cy="1009093"/>
            </a:xfrm>
            <a:prstGeom prst="rect">
              <a:avLst/>
            </a:prstGeom>
            <a:noFill/>
          </p:spPr>
        </p:pic>
        <p:pic>
          <p:nvPicPr>
            <p:cNvPr id="6" name="Picture 2" descr="F:\ตราโล่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9912" y="116632"/>
              <a:ext cx="859513" cy="792088"/>
            </a:xfrm>
            <a:prstGeom prst="rect">
              <a:avLst/>
            </a:prstGeom>
            <a:noFill/>
          </p:spPr>
        </p:pic>
      </p:grpSp>
      <p:sp>
        <p:nvSpPr>
          <p:cNvPr id="8" name="สี่เหลี่ยมผืนผ้า 7"/>
          <p:cNvSpPr/>
          <p:nvPr/>
        </p:nvSpPr>
        <p:spPr>
          <a:xfrm>
            <a:off x="6321852" y="332656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ระเบียบวาระที่ 3</a:t>
            </a: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813146"/>
              </p:ext>
            </p:extLst>
          </p:nvPr>
        </p:nvGraphicFramePr>
        <p:xfrm>
          <a:off x="179512" y="1700808"/>
          <a:ext cx="8784975" cy="5026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1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2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15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72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8112">
                <a:tc rowSpan="2"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latin typeface="TH SarabunPSK" pitchFamily="34" charset="-34"/>
                          <a:cs typeface="TH SarabunPSK" pitchFamily="34" charset="-34"/>
                        </a:rPr>
                        <a:t>รายการ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ประชุม ครั้งที่ 5</a:t>
                      </a:r>
                      <a:r>
                        <a:rPr lang="en-US" sz="2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/2560 (22 </a:t>
                      </a: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พ.ค.</a:t>
                      </a:r>
                      <a:r>
                        <a:rPr lang="en-US" sz="2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60) </a:t>
                      </a: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ระดับเจ้าหน้าที่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5343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จำนวนรายการ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วงเงิน (บาท)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คิดเป็นร้อยละ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2578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itchFamily="34" charset="-34"/>
                          <a:cs typeface="TH SarabunPSK" pitchFamily="34" charset="-34"/>
                        </a:rPr>
                        <a:t>งบสุทธิ(หลังโอนเปลี่ยนแปลง)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,307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12</a:t>
                      </a:r>
                      <a:r>
                        <a:rPr lang="th-TH" sz="30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,721,798,851.13</a:t>
                      </a:r>
                      <a:endParaRPr lang="en-US" sz="3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100.00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8112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itchFamily="34" charset="-34"/>
                          <a:cs typeface="TH SarabunPSK" pitchFamily="34" charset="-34"/>
                        </a:rPr>
                        <a:t>ทำสัญญาแล้ว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1,292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8</a:t>
                      </a:r>
                      <a:r>
                        <a:rPr lang="th-TH" sz="30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,096,147,418.44</a:t>
                      </a:r>
                      <a:endParaRPr lang="en-US" sz="3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63.64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8112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itchFamily="34" charset="-34"/>
                          <a:cs typeface="TH SarabunPSK" pitchFamily="34" charset="-34"/>
                        </a:rPr>
                        <a:t>- ครุภัณฑ์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955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30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,196,053,435.36</a:t>
                      </a:r>
                      <a:endParaRPr lang="en-US" sz="3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1106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itchFamily="34" charset="-34"/>
                          <a:cs typeface="TH SarabunPSK" pitchFamily="34" charset="-34"/>
                        </a:rPr>
                        <a:t>- ที่ดินและสิ่งก่อสร้าง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337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   3</a:t>
                      </a:r>
                      <a:r>
                        <a:rPr lang="th-TH" sz="30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,900,093,983.08</a:t>
                      </a:r>
                      <a:endParaRPr lang="en-US" sz="3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8112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itchFamily="34" charset="-34"/>
                          <a:cs typeface="TH SarabunPSK" pitchFamily="34" charset="-34"/>
                        </a:rPr>
                        <a:t>ยังไม่ทำสัญญา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15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30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,625,651,432.69</a:t>
                      </a:r>
                      <a:endParaRPr lang="en-US" sz="3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36.36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8112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itchFamily="34" charset="-34"/>
                          <a:cs typeface="TH SarabunPSK" pitchFamily="34" charset="-34"/>
                        </a:rPr>
                        <a:t>- ครุภัณฑ์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12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30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,570,008,392.58</a:t>
                      </a:r>
                      <a:endParaRPr lang="en-US" sz="3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1106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itchFamily="34" charset="-34"/>
                          <a:cs typeface="TH SarabunPSK" pitchFamily="34" charset="-34"/>
                        </a:rPr>
                        <a:t>- ที่ดินและสิ่งก่อสร้าง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30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1,055,643,040.11</a:t>
                      </a:r>
                      <a:endParaRPr lang="en-US" sz="3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8112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itchFamily="34" charset="-34"/>
                          <a:cs typeface="TH SarabunPSK" pitchFamily="34" charset="-34"/>
                        </a:rPr>
                        <a:t>เบิกจ่ายแล้ว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3200" b="1" i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1,038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000" b="1" i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1</a:t>
                      </a:r>
                      <a:r>
                        <a:rPr lang="th-TH" sz="3000" b="1" i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,462,701,565.64</a:t>
                      </a:r>
                      <a:endParaRPr lang="en-US" sz="3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b="1" i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11.50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1560" y="112474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ข้อมูล ณ วันที่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16 พ.ค.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2560 (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GFMIS)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(พ.ร.บ. + งบจังหวัด)</a:t>
            </a:r>
            <a:endParaRPr lang="th-TH" sz="3600" b="1" dirty="0">
              <a:latin typeface="TH SarabunPSK" panose="020B0500040200020003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49622" y="1000108"/>
            <a:ext cx="8786874" cy="80399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27571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9"/>
          <p:cNvGrpSpPr/>
          <p:nvPr/>
        </p:nvGrpSpPr>
        <p:grpSpPr>
          <a:xfrm>
            <a:off x="107504" y="71414"/>
            <a:ext cx="2843808" cy="1009093"/>
            <a:chOff x="3707904" y="0"/>
            <a:chExt cx="2843808" cy="1009093"/>
          </a:xfrm>
        </p:grpSpPr>
        <p:pic>
          <p:nvPicPr>
            <p:cNvPr id="11" name="Picture 12" descr="http://hilight.kapook.com/img_cms2/News%202/PT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7904" y="0"/>
              <a:ext cx="2843808" cy="1009093"/>
            </a:xfrm>
            <a:prstGeom prst="rect">
              <a:avLst/>
            </a:prstGeom>
            <a:noFill/>
          </p:spPr>
        </p:pic>
        <p:pic>
          <p:nvPicPr>
            <p:cNvPr id="12" name="Picture 2" descr="F:\ตราโล่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9912" y="116632"/>
              <a:ext cx="859513" cy="792088"/>
            </a:xfrm>
            <a:prstGeom prst="rect">
              <a:avLst/>
            </a:prstGeom>
            <a:noFill/>
          </p:spPr>
        </p:pic>
      </p:grpSp>
      <p:sp>
        <p:nvSpPr>
          <p:cNvPr id="13" name="สี่เหลี่ยมผืนผ้า 12"/>
          <p:cNvSpPr/>
          <p:nvPr/>
        </p:nvSpPr>
        <p:spPr>
          <a:xfrm>
            <a:off x="178422" y="1000108"/>
            <a:ext cx="8786874" cy="14287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6300192" y="332656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ระเบียบวาระที่ 3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23528" y="2916233"/>
            <a:ext cx="849775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th-TH" sz="3200" b="1" dirty="0"/>
              <a:t>3.2 งบประมาณรายจ่ายเพิ่มเติมประจำปีงบประมาณ พ.ศ. 2560 (งบจังหวัด) 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78422" y="1000108"/>
            <a:ext cx="8786874" cy="142876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30000">
                <a:schemeClr val="tx2">
                  <a:lumMod val="75000"/>
                </a:schemeClr>
              </a:gs>
              <a:gs pos="64999">
                <a:schemeClr val="accent1">
                  <a:lumMod val="75000"/>
                </a:schemeClr>
              </a:gs>
              <a:gs pos="89999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04886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6"/>
          <p:cNvSpPr/>
          <p:nvPr/>
        </p:nvSpPr>
        <p:spPr>
          <a:xfrm>
            <a:off x="164046" y="116632"/>
            <a:ext cx="8897815" cy="746082"/>
          </a:xfrm>
          <a:prstGeom prst="roundRect">
            <a:avLst/>
          </a:prstGeom>
          <a:solidFill>
            <a:srgbClr val="FF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585"/>
          </a:p>
        </p:txBody>
      </p:sp>
      <p:sp>
        <p:nvSpPr>
          <p:cNvPr id="4" name="Rectangle 3"/>
          <p:cNvSpPr/>
          <p:nvPr/>
        </p:nvSpPr>
        <p:spPr>
          <a:xfrm>
            <a:off x="407132" y="116632"/>
            <a:ext cx="8371100" cy="546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954" b="1" dirty="0">
                <a:solidFill>
                  <a:srgbClr val="0000CC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พ.ร.บ.งบประมาณรายจ่าย</a:t>
            </a:r>
            <a:r>
              <a:rPr lang="th-TH" sz="2954" b="1" u="sng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เพิ่มเติม</a:t>
            </a:r>
            <a:r>
              <a:rPr lang="th-TH" sz="2954" b="1" dirty="0">
                <a:solidFill>
                  <a:srgbClr val="0000CC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ประจำปีงบประมาณ พ.ศ. 2560 </a:t>
            </a:r>
            <a:endParaRPr lang="th-TH" sz="2954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969" y="433783"/>
            <a:ext cx="8522453" cy="546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954" b="1" spc="-9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งบจังหวัด/กลุ่ม จว.  โดย ตร. ได้รับการจัดสรร จำนวนเงิน 313</a:t>
            </a:r>
            <a:r>
              <a:rPr lang="en-US" sz="2954" b="1" spc="-9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,</a:t>
            </a:r>
            <a:r>
              <a:rPr lang="th-TH" sz="2954" b="1" spc="-9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554</a:t>
            </a:r>
            <a:r>
              <a:rPr lang="en-US" sz="2954" b="1" spc="-9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,</a:t>
            </a:r>
            <a:r>
              <a:rPr lang="th-TH" sz="2954" b="1" spc="-9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500 บาท</a:t>
            </a:r>
            <a:endParaRPr lang="th-TH" sz="3323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7802" y="5589240"/>
            <a:ext cx="8770300" cy="1224135"/>
            <a:chOff x="270860" y="728032"/>
            <a:chExt cx="9501158" cy="1326147"/>
          </a:xfrm>
        </p:grpSpPr>
        <p:sp>
          <p:nvSpPr>
            <p:cNvPr id="3" name="TextBox 2"/>
            <p:cNvSpPr txBox="1"/>
            <p:nvPr/>
          </p:nvSpPr>
          <p:spPr>
            <a:xfrm>
              <a:off x="270861" y="1315088"/>
              <a:ext cx="9501157" cy="7390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167058" indent="-167058">
                <a:lnSpc>
                  <a:spcPts val="2308"/>
                </a:lnSpc>
                <a:buFont typeface="Arial" panose="020B0604020202020204" pitchFamily="34" charset="0"/>
                <a:buChar char="•"/>
              </a:pPr>
              <a:r>
                <a:rPr lang="th-TH" sz="2585" b="1" dirty="0">
                  <a:solidFill>
                    <a:srgbClr val="CC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ให้ก่อหนี้ผูกพัน ภายใน 31 พ.ค. 60</a:t>
              </a:r>
            </a:p>
            <a:p>
              <a:pPr marL="167058" indent="-167058">
                <a:lnSpc>
                  <a:spcPts val="2308"/>
                </a:lnSpc>
                <a:buFont typeface="Arial" panose="020B0604020202020204" pitchFamily="34" charset="0"/>
                <a:buChar char="•"/>
              </a:pPr>
              <a:r>
                <a:rPr lang="th-TH" sz="2585" b="1" dirty="0">
                  <a:solidFill>
                    <a:srgbClr val="CC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หากไม่เกิน 2 ล้านบาทต่อรายการ  ต้องเบิกจ่ายให้เสร็จสิ้นภายใน 31 ก.ค. 60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0860" y="728032"/>
              <a:ext cx="9464742" cy="5309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th-TH" sz="2585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(มติ ครม. 2 พ.ค.60 ขยายเวลา) หนังสือ สลค.ด่วนที่สุด ที่ นร 0505/ ว218 ลง 5 พ.ค. 60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64046" y="980728"/>
          <a:ext cx="8868450" cy="4779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059">
                  <a:extLst>
                    <a:ext uri="{9D8B030D-6E8A-4147-A177-3AD203B41FA5}">
                      <a16:colId xmlns:a16="http://schemas.microsoft.com/office/drawing/2014/main" xmlns="" val="3483867503"/>
                    </a:ext>
                  </a:extLst>
                </a:gridCol>
                <a:gridCol w="1705686">
                  <a:extLst>
                    <a:ext uri="{9D8B030D-6E8A-4147-A177-3AD203B41FA5}">
                      <a16:colId xmlns:a16="http://schemas.microsoft.com/office/drawing/2014/main" xmlns="" val="2719078751"/>
                    </a:ext>
                  </a:extLst>
                </a:gridCol>
                <a:gridCol w="5575249">
                  <a:extLst>
                    <a:ext uri="{9D8B030D-6E8A-4147-A177-3AD203B41FA5}">
                      <a16:colId xmlns:a16="http://schemas.microsoft.com/office/drawing/2014/main" xmlns="" val="4005365759"/>
                    </a:ext>
                  </a:extLst>
                </a:gridCol>
                <a:gridCol w="1280456">
                  <a:extLst>
                    <a:ext uri="{9D8B030D-6E8A-4147-A177-3AD203B41FA5}">
                      <a16:colId xmlns:a16="http://schemas.microsoft.com/office/drawing/2014/main" xmlns="" val="218998527"/>
                    </a:ext>
                  </a:extLst>
                </a:gridCol>
              </a:tblGrid>
              <a:tr h="34887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endParaRPr lang="th-TH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หน่วยเบิกจ่าย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ชื่อโครงการ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อนุมัติงวด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1699270992"/>
                  </a:ext>
                </a:extLst>
              </a:tr>
              <a:tr h="34887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ภ.จว.ฉะเชิงเทรา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ติดตั้งกล้องวงจรปิดในแหล่งท่องเที่ยว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5,000,000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507723893"/>
                  </a:ext>
                </a:extLst>
              </a:tr>
              <a:tr h="57677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ภ.5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กล้องโทรทัศน์วงจรปิด(</a:t>
                      </a:r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CCTV) 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ระบบเชื่อมต่อและอุปกรณ์(ภ.5) 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ต.หนองหอย อ.เมืองเชียงใหม่ จว.เชียงใหม่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304,437,300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3179838045"/>
                  </a:ext>
                </a:extLst>
              </a:tr>
              <a:tr h="34887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ภ.จวสมุทรสงคราม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กล้องตรวจจับความเร็วพร้อมอุปกรณ์และติดตั้ง ภ.จว.สมุทรสงคราม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944,800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2796878622"/>
                  </a:ext>
                </a:extLst>
              </a:tr>
              <a:tr h="57677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ภ.จว.สมุทรสงคราม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เครื่องตรวจวัดแอลกอฮอล์ ชนิดยืนยันผลพร้อมเครื่องพิมพ์ ภ.จว.สมุทรสงคราม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1,300,000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2875755312"/>
                  </a:ext>
                </a:extLst>
              </a:tr>
              <a:tr h="35456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ภ.จว.สมุทรสงคราม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เครื่องพิมพ์บัตรคิวพร้อมระบบและอุปกรณ์ ตม.จว.สมุทรสงคราม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245,100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2103680962"/>
                  </a:ext>
                </a:extLst>
              </a:tr>
              <a:tr h="57677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บก.ตม.3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เครื่องปรับอากาศ แบบแยกส่วนชนิดตั้งพื้นหรือชนิดแขวน(มีระบบฟอกอากาศ) ขนาด 18,000 บีทียู ตม.จว.สมุทรสงคราม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312,000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3272089630"/>
                  </a:ext>
                </a:extLst>
              </a:tr>
              <a:tr h="37329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บก.ตม.3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รถบรรทุกผู้ต้องหา ขนาด 1 ตัน ตม.จว.สมุทรสงคราม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864,000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811475116"/>
                  </a:ext>
                </a:extLst>
              </a:tr>
              <a:tr h="34887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บก.ตม.3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เครื่องกำเนิดไฟฟ้า ขนาด 10 กิโลวัตต์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150,000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1788051731"/>
                  </a:ext>
                </a:extLst>
              </a:tr>
              <a:tr h="34887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บก.ตม.3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เครื่องพิมพ์บัตรคิวพร้อมระบบและอุปกรณ์ ตม.จว.สมุทรสงคราม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245,100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1141760541"/>
                  </a:ext>
                </a:extLst>
              </a:tr>
              <a:tr h="330591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endParaRPr lang="th-TH" sz="2200" b="1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endParaRPr lang="th-TH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th-TH" sz="2200" b="1" u="sng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รวมเป็นเงินทั้งสิ้น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th-TH" sz="2200" b="1" u="sng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313,498,300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1302952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92964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9"/>
          <p:cNvGrpSpPr/>
          <p:nvPr/>
        </p:nvGrpSpPr>
        <p:grpSpPr>
          <a:xfrm>
            <a:off x="107504" y="71414"/>
            <a:ext cx="2843808" cy="1009093"/>
            <a:chOff x="3707904" y="0"/>
            <a:chExt cx="2843808" cy="1009093"/>
          </a:xfrm>
        </p:grpSpPr>
        <p:pic>
          <p:nvPicPr>
            <p:cNvPr id="11" name="Picture 12" descr="http://hilight.kapook.com/img_cms2/News%202/PT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7904" y="0"/>
              <a:ext cx="2843808" cy="1009093"/>
            </a:xfrm>
            <a:prstGeom prst="rect">
              <a:avLst/>
            </a:prstGeom>
            <a:noFill/>
          </p:spPr>
        </p:pic>
        <p:pic>
          <p:nvPicPr>
            <p:cNvPr id="12" name="Picture 2" descr="F:\ตราโล่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9912" y="116632"/>
              <a:ext cx="859513" cy="792088"/>
            </a:xfrm>
            <a:prstGeom prst="rect">
              <a:avLst/>
            </a:prstGeom>
            <a:noFill/>
          </p:spPr>
        </p:pic>
      </p:grpSp>
      <p:sp>
        <p:nvSpPr>
          <p:cNvPr id="13" name="สี่เหลี่ยมผืนผ้า 12"/>
          <p:cNvSpPr/>
          <p:nvPr/>
        </p:nvSpPr>
        <p:spPr>
          <a:xfrm>
            <a:off x="178422" y="1000108"/>
            <a:ext cx="8786874" cy="14287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6300192" y="332656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ระเบียบวาระที่ 3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611560" y="2927846"/>
            <a:ext cx="7948459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th-TH" sz="3200" b="1" dirty="0"/>
              <a:t>3.3 รายการที่ได้รับอนุมัติให้เปลี่ยนแปลงรายการจากรายการอาคารที่ทำการพร้อมอาคารที่จอดรถยนต์ฯ 2 รายการ (มติ ครม. 2 พ.ค. 60)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78422" y="1000108"/>
            <a:ext cx="8786874" cy="142876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30000">
                <a:schemeClr val="tx2">
                  <a:lumMod val="75000"/>
                </a:schemeClr>
              </a:gs>
              <a:gs pos="64999">
                <a:schemeClr val="accent1">
                  <a:lumMod val="75000"/>
                </a:schemeClr>
              </a:gs>
              <a:gs pos="89999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78880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9"/>
          <p:cNvGrpSpPr/>
          <p:nvPr/>
        </p:nvGrpSpPr>
        <p:grpSpPr>
          <a:xfrm>
            <a:off x="107504" y="71414"/>
            <a:ext cx="2843808" cy="1009093"/>
            <a:chOff x="3707904" y="0"/>
            <a:chExt cx="2843808" cy="1009093"/>
          </a:xfrm>
        </p:grpSpPr>
        <p:pic>
          <p:nvPicPr>
            <p:cNvPr id="11" name="Picture 12" descr="http://hilight.kapook.com/img_cms2/News%202/PT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7904" y="0"/>
              <a:ext cx="2843808" cy="1009093"/>
            </a:xfrm>
            <a:prstGeom prst="rect">
              <a:avLst/>
            </a:prstGeom>
            <a:noFill/>
          </p:spPr>
        </p:pic>
        <p:pic>
          <p:nvPicPr>
            <p:cNvPr id="12" name="Picture 2" descr="F:\ตราโล่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9912" y="116632"/>
              <a:ext cx="859513" cy="792088"/>
            </a:xfrm>
            <a:prstGeom prst="rect">
              <a:avLst/>
            </a:prstGeom>
            <a:noFill/>
          </p:spPr>
        </p:pic>
      </p:grpSp>
      <p:sp>
        <p:nvSpPr>
          <p:cNvPr id="13" name="สี่เหลี่ยมผืนผ้า 12"/>
          <p:cNvSpPr/>
          <p:nvPr/>
        </p:nvSpPr>
        <p:spPr>
          <a:xfrm>
            <a:off x="178422" y="1000108"/>
            <a:ext cx="8786874" cy="14287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6300192" y="332656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ระเบียบวาระที่ 3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683568" y="2926685"/>
            <a:ext cx="780444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th-TH" sz="3600" b="1" dirty="0"/>
              <a:t>3.4 รายการเงินกัน/ขยายเวลาไว้เหลื่อมปี (สงป.(กง.))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78422" y="1000108"/>
            <a:ext cx="8786874" cy="142876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30000">
                <a:schemeClr val="tx2">
                  <a:lumMod val="75000"/>
                </a:schemeClr>
              </a:gs>
              <a:gs pos="64999">
                <a:schemeClr val="accent1">
                  <a:lumMod val="75000"/>
                </a:schemeClr>
              </a:gs>
              <a:gs pos="89999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35945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3"/>
          <p:cNvSpPr txBox="1">
            <a:spLocks noChangeArrowheads="1"/>
          </p:cNvSpPr>
          <p:nvPr/>
        </p:nvSpPr>
        <p:spPr bwMode="auto">
          <a:xfrm>
            <a:off x="311451" y="260648"/>
            <a:ext cx="8589130" cy="119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06" tIns="45552" rIns="91106" bIns="45552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รายงานผลการอนุมัติการขยายเวลาเบิกจ่ายเงิน </a:t>
            </a:r>
          </a:p>
          <a:p>
            <a:pPr algn="ctr" eaLnBrk="1" hangingPunct="1"/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ข้อมูลจากระบบ </a:t>
            </a:r>
            <a:r>
              <a:rPr lang="en-US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GFMIS 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วันที่ </a:t>
            </a:r>
            <a:r>
              <a:rPr lang="en-US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 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พ.ค. 60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7324834" y="1460637"/>
            <a:ext cx="1796143" cy="44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06" tIns="45552" rIns="91106" bIns="45552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2286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 </a:t>
            </a:r>
            <a:r>
              <a:rPr lang="en-US" altLang="th-TH" sz="2286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altLang="th-TH" sz="2286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ล้านบาท</a:t>
            </a:r>
          </a:p>
        </p:txBody>
      </p:sp>
      <p:graphicFrame>
        <p:nvGraphicFramePr>
          <p:cNvPr id="4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0930097"/>
              </p:ext>
            </p:extLst>
          </p:nvPr>
        </p:nvGraphicFramePr>
        <p:xfrm>
          <a:off x="36019" y="1904394"/>
          <a:ext cx="9085480" cy="3744552"/>
        </p:xfrm>
        <a:graphic>
          <a:graphicData uri="http://schemas.openxmlformats.org/drawingml/2006/table">
            <a:tbl>
              <a:tblPr/>
              <a:tblGrid>
                <a:gridCol w="11972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70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67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55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68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47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56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01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1484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กรณี</a:t>
                      </a:r>
                    </a:p>
                  </a:txBody>
                  <a:tcPr marL="90858" marR="908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รายการที่ขอกัน/ขยาย</a:t>
                      </a:r>
                    </a:p>
                  </a:txBody>
                  <a:tcPr marL="90858" marR="908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กค.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อนุมัติ</a:t>
                      </a:r>
                    </a:p>
                  </a:txBody>
                  <a:tcPr marL="90858" marR="908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คงเหลือ</a:t>
                      </a:r>
                    </a:p>
                  </a:txBody>
                  <a:tcPr marL="90858" marR="908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หมายเหตุ</a:t>
                      </a:r>
                    </a:p>
                  </a:txBody>
                  <a:tcPr marL="90858" marR="908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960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รายการ</a:t>
                      </a:r>
                    </a:p>
                  </a:txBody>
                  <a:tcPr marL="90858" marR="908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เป็นเงิน</a:t>
                      </a:r>
                    </a:p>
                  </a:txBody>
                  <a:tcPr marL="90858" marR="908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รายการ</a:t>
                      </a:r>
                    </a:p>
                  </a:txBody>
                  <a:tcPr marL="90858" marR="908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เป็นเงิน</a:t>
                      </a:r>
                    </a:p>
                  </a:txBody>
                  <a:tcPr marL="90858" marR="908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รายการ</a:t>
                      </a:r>
                    </a:p>
                  </a:txBody>
                  <a:tcPr marL="90858" marR="908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เป็นเงิน</a:t>
                      </a:r>
                    </a:p>
                  </a:txBody>
                  <a:tcPr marL="90858" marR="908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402" marR="95402" marT="48006" marB="480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6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มีหนี้ผูกพัน</a:t>
                      </a:r>
                    </a:p>
                  </a:txBody>
                  <a:tcPr marL="90858" marR="908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203</a:t>
                      </a:r>
                    </a:p>
                  </a:txBody>
                  <a:tcPr marL="90858" marR="908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3,223.74</a:t>
                      </a:r>
                    </a:p>
                  </a:txBody>
                  <a:tcPr marL="90858" marR="908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203</a:t>
                      </a:r>
                    </a:p>
                  </a:txBody>
                  <a:tcPr marL="90858" marR="908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3,223.74</a:t>
                      </a:r>
                    </a:p>
                  </a:txBody>
                  <a:tcPr marL="90858" marR="908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90858" marR="908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90858" marR="908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เงินงบประมาณของ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พ.ศ.2550,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2554 – 2559</a:t>
                      </a:r>
                    </a:p>
                  </a:txBody>
                  <a:tcPr marL="90858" marR="908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31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ไม่มีหนี้ผูกพัน</a:t>
                      </a:r>
                    </a:p>
                  </a:txBody>
                  <a:tcPr marL="90858" marR="908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</a:t>
                      </a:r>
                    </a:p>
                  </a:txBody>
                  <a:tcPr marL="90858" marR="908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2,559.58</a:t>
                      </a:r>
                    </a:p>
                  </a:txBody>
                  <a:tcPr marL="90858" marR="908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</a:t>
                      </a:r>
                    </a:p>
                  </a:txBody>
                  <a:tcPr marL="90858" marR="908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2,559.58</a:t>
                      </a:r>
                    </a:p>
                  </a:txBody>
                  <a:tcPr marL="90858" marR="908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90858" marR="90858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90858" marR="90858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เงินงบประมาณของ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พ.ศ.2557 – 2559</a:t>
                      </a:r>
                    </a:p>
                  </a:txBody>
                  <a:tcPr marL="90858" marR="908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78538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152477"/>
              </p:ext>
            </p:extLst>
          </p:nvPr>
        </p:nvGraphicFramePr>
        <p:xfrm>
          <a:off x="179512" y="2732010"/>
          <a:ext cx="8835976" cy="1832433"/>
        </p:xfrm>
        <a:graphic>
          <a:graphicData uri="http://schemas.openxmlformats.org/drawingml/2006/table">
            <a:tbl>
              <a:tblPr/>
              <a:tblGrid>
                <a:gridCol w="1710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93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43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65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05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142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1081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ปี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งบประมาณ</a:t>
                      </a:r>
                    </a:p>
                  </a:txBody>
                  <a:tcPr marL="90851" marR="908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กค. อนุมัติ</a:t>
                      </a:r>
                    </a:p>
                  </a:txBody>
                  <a:tcPr marL="90851" marR="908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ผูกพัน</a:t>
                      </a:r>
                    </a:p>
                  </a:txBody>
                  <a:tcPr marL="90851" marR="908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เบิกจ่าย</a:t>
                      </a:r>
                    </a:p>
                  </a:txBody>
                  <a:tcPr marL="90851" marR="908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คงเหลือ</a:t>
                      </a:r>
                    </a:p>
                  </a:txBody>
                  <a:tcPr marL="90851" marR="908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081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รายการ</a:t>
                      </a:r>
                    </a:p>
                  </a:txBody>
                  <a:tcPr marL="90851" marR="908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เป็นเงิน</a:t>
                      </a:r>
                    </a:p>
                  </a:txBody>
                  <a:tcPr marL="90851" marR="908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08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2557 - 2559</a:t>
                      </a:r>
                    </a:p>
                  </a:txBody>
                  <a:tcPr marL="90851" marR="908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</a:t>
                      </a:r>
                    </a:p>
                  </a:txBody>
                  <a:tcPr marL="90859" marR="9085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2,559.58</a:t>
                      </a:r>
                    </a:p>
                  </a:txBody>
                  <a:tcPr marL="90859" marR="9085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2,362.75</a:t>
                      </a:r>
                    </a:p>
                  </a:txBody>
                  <a:tcPr marL="90851" marR="908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18.01</a:t>
                      </a:r>
                    </a:p>
                  </a:txBody>
                  <a:tcPr marL="90851" marR="908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178.82</a:t>
                      </a:r>
                    </a:p>
                  </a:txBody>
                  <a:tcPr marL="90851" marR="908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219" name="TextBox 13"/>
          <p:cNvSpPr txBox="1">
            <a:spLocks noChangeArrowheads="1"/>
          </p:cNvSpPr>
          <p:nvPr/>
        </p:nvSpPr>
        <p:spPr bwMode="auto">
          <a:xfrm>
            <a:off x="287262" y="241251"/>
            <a:ext cx="8728226" cy="17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06" tIns="45552" rIns="91106" bIns="45552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รายงานผลการใช้จ่ายเงินงบประมาณ</a:t>
            </a:r>
          </a:p>
          <a:p>
            <a:pPr algn="ctr" eaLnBrk="1" hangingPunct="1"/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ตามรายการขยายเวลาเบิกจ่ายเงิน (กรณีไม่มีหนี้ผูกพัน)</a:t>
            </a:r>
          </a:p>
          <a:p>
            <a:pPr algn="ctr" eaLnBrk="1" hangingPunct="1"/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ข้อมูลจากระบบ </a:t>
            </a:r>
            <a:r>
              <a:rPr lang="en-US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GFMIS 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วันที่ 15 พ.ค. 60</a:t>
            </a:r>
          </a:p>
        </p:txBody>
      </p:sp>
      <p:sp>
        <p:nvSpPr>
          <p:cNvPr id="8220" name="TextBox 3"/>
          <p:cNvSpPr txBox="1">
            <a:spLocks noChangeArrowheads="1"/>
          </p:cNvSpPr>
          <p:nvPr/>
        </p:nvSpPr>
        <p:spPr bwMode="auto">
          <a:xfrm>
            <a:off x="6884642" y="2134570"/>
            <a:ext cx="1932214" cy="4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06" tIns="45552" rIns="91106" bIns="45552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2381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 </a:t>
            </a:r>
            <a:r>
              <a:rPr lang="en-US" altLang="th-TH" sz="2381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altLang="th-TH" sz="2381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ล้านบาท</a:t>
            </a:r>
          </a:p>
        </p:txBody>
      </p:sp>
      <p:sp>
        <p:nvSpPr>
          <p:cNvPr id="5" name="วงรี 4"/>
          <p:cNvSpPr/>
          <p:nvPr/>
        </p:nvSpPr>
        <p:spPr>
          <a:xfrm>
            <a:off x="484748" y="4703775"/>
            <a:ext cx="1310568" cy="5398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06" tIns="45552" rIns="91106" bIns="45552" anchor="ctr"/>
          <a:lstStyle/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วงรี 8"/>
          <p:cNvSpPr/>
          <p:nvPr/>
        </p:nvSpPr>
        <p:spPr>
          <a:xfrm>
            <a:off x="7730454" y="4703775"/>
            <a:ext cx="1064835" cy="57205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06" tIns="45552" rIns="91106" bIns="45552" anchor="ctr"/>
          <a:lstStyle/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6.99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วงรี 8"/>
          <p:cNvSpPr/>
          <p:nvPr/>
        </p:nvSpPr>
        <p:spPr>
          <a:xfrm>
            <a:off x="6267149" y="4734337"/>
            <a:ext cx="1064835" cy="54189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06" tIns="45552" rIns="91106" bIns="45552" anchor="ctr"/>
          <a:lstStyle/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0.70</a:t>
            </a:r>
          </a:p>
        </p:txBody>
      </p:sp>
      <p:sp>
        <p:nvSpPr>
          <p:cNvPr id="8" name="วงรี 8"/>
          <p:cNvSpPr/>
          <p:nvPr/>
        </p:nvSpPr>
        <p:spPr>
          <a:xfrm>
            <a:off x="4935447" y="4734337"/>
            <a:ext cx="1064835" cy="56687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06" tIns="45552" rIns="91106" bIns="45552" anchor="ctr"/>
          <a:lstStyle/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92.31</a:t>
            </a:r>
          </a:p>
        </p:txBody>
      </p:sp>
      <p:sp>
        <p:nvSpPr>
          <p:cNvPr id="9" name="วงรี 8"/>
          <p:cNvSpPr/>
          <p:nvPr/>
        </p:nvSpPr>
        <p:spPr>
          <a:xfrm>
            <a:off x="3498815" y="4734337"/>
            <a:ext cx="1064835" cy="5414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06" tIns="45552" rIns="91106" bIns="45552" anchor="ctr"/>
          <a:lstStyle/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xmlns="" val="352798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: Rounded Corners 123"/>
          <p:cNvSpPr/>
          <p:nvPr/>
        </p:nvSpPr>
        <p:spPr>
          <a:xfrm>
            <a:off x="78517" y="42529"/>
            <a:ext cx="8985097" cy="512645"/>
          </a:xfrm>
          <a:prstGeom prst="roundRect">
            <a:avLst/>
          </a:prstGeom>
          <a:solidFill>
            <a:srgbClr val="FFEBFF"/>
          </a:solidFill>
          <a:ln w="381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/>
          </a:p>
        </p:txBody>
      </p:sp>
      <p:sp>
        <p:nvSpPr>
          <p:cNvPr id="95" name="TextBox 94"/>
          <p:cNvSpPr txBox="1"/>
          <p:nvPr/>
        </p:nvSpPr>
        <p:spPr>
          <a:xfrm>
            <a:off x="148102" y="119052"/>
            <a:ext cx="886465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ประชุมเร่งรัด จนท.ครั้งที่ 5/2560  </a:t>
            </a:r>
            <a:r>
              <a:rPr 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วาระที่ 1 ประธานแจ้งให้ที่ประชุมทราบ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9120" y="481151"/>
            <a:ext cx="8706280" cy="6453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thaiDist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สามารถผูกพันงบประมาณได้ตามมาตรการเพิ่มประสิทธิภาพของรัฐบาล ยกเว้นรายการที่มัคุณสมบัติพิเศษ หรือ จัดหาจากต่างประเทศ ทั้งนี้ ตร. ได้มุ่งเน้นเรื่องการเบิกจ่ายเงินให้เป็นไปตามเป้าหมายของรัฐบาล ดังนั้น สกบ. , กง. และ กช. ต้องทำงานหนักขึ้น </a:t>
            </a:r>
          </a:p>
          <a:p>
            <a:pPr marL="358775" indent="-358775" algn="thaiDist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งบประมาณปี 2560 ที่ ครม. อนุมัติเมื่อ 2 พ.ค.60 ให้เปลี่ยนแปลง 2 รายการ วงเงิน 9,848 ล้านบาท  ตร. ได้ขออนุมัติเงินประจำงวดไปยัง สำนักงบประมาณ แล้ว หากขอรายละเอียดเพิ่มเติมให้รีบส่งด่วน จะต้องก่อหนี้ผูกพัน ภายใน ก.ย.60</a:t>
            </a:r>
          </a:p>
          <a:p>
            <a:pPr marL="358775" indent="-358775" algn="thaiDist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งบประมาณแผนงานบุคลากรภาครัฐ (งบดำเนินงาน) ไตรมาส 3 - 4 อยู่ระหว่างเสนอ ตร. จัดสรร ส่วนกรณีค่าเช่าบ้านจะจัดสรรกึ่งหนึ่งไปก่อน หากรายการอื่นเพียงพอแล้วจึงค่อยจัดสรรค่าเช่าบ้านเพิ่มเติมให้ ต่อไป</a:t>
            </a:r>
          </a:p>
          <a:p>
            <a:pPr marL="358775" indent="-358775" algn="thaiDist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ข้อมูลในเล่มประชุม ตัดยอด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GFMIS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วันที่ 16 พ.ค.60  คงเหลือที่ยังไม่ทำทัญญา 15 รายการ วงเงิน 4,625 ล้านบาทเศษ คิดเป็นร้อยละ 36.36 จาก 1,307 รายการ ซึ่งได้รวมงบจังหวัด/กลุ่มจังหวัด ด้วยแล้ว</a:t>
            </a:r>
          </a:p>
          <a:p>
            <a:pPr marL="358775" indent="-358775" algn="thaiDist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 พ.ร.บ.งบประมาณ(เพิ่มเติม) ปี 2560 รวม 9 รายการ ต้องผูกพัน ภายใน 31 พ.ค.60 รายการที่ไม่เกิน 2 ล้านบาท ต้องเบิกจ่าย ภายใน 31 ก.ค.60 หากไม่ทันจะถูกยึดเงินเข้า พ.ร.บ.โอนฯ รอบที่ 2 </a:t>
            </a:r>
          </a:p>
        </p:txBody>
      </p:sp>
    </p:spTree>
    <p:extLst>
      <p:ext uri="{BB962C8B-B14F-4D97-AF65-F5344CB8AC3E}">
        <p14:creationId xmlns:p14="http://schemas.microsoft.com/office/powerpoint/2010/main" xmlns="" val="2259849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656622" y="2708920"/>
            <a:ext cx="7748934" cy="1831271"/>
          </a:xfrm>
          <a:prstGeom prst="rect">
            <a:avLst/>
          </a:prstGeom>
          <a:solidFill>
            <a:schemeClr val="bg1"/>
          </a:solidFill>
          <a:ln w="9525">
            <a:solidFill>
              <a:srgbClr val="FFFFCC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th-TH" sz="5400" b="1" dirty="0">
                <a:latin typeface="TH SarabunPSK" pitchFamily="34" charset="-34"/>
                <a:cs typeface="TH SarabunPSK" pitchFamily="34" charset="-34"/>
              </a:rPr>
              <a:t>ระเบียบวาระที่ 4   </a:t>
            </a:r>
          </a:p>
          <a:p>
            <a:pPr lvl="0" algn="ctr">
              <a:spcAft>
                <a:spcPts val="600"/>
              </a:spcAft>
            </a:pPr>
            <a:r>
              <a:rPr lang="th-TH" sz="5400" b="1" dirty="0">
                <a:latin typeface="TH SarabunPSK" pitchFamily="34" charset="-34"/>
                <a:cs typeface="TH SarabunPSK" pitchFamily="34" charset="-34"/>
              </a:rPr>
              <a:t>เรื่อง</a:t>
            </a:r>
            <a:r>
              <a:rPr lang="th-TH" sz="5400" b="1" dirty="0" err="1">
                <a:latin typeface="TH SarabunPSK" pitchFamily="34" charset="-34"/>
                <a:cs typeface="TH SarabunPSK" pitchFamily="34" charset="-34"/>
              </a:rPr>
              <a:t>อื่นๆ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8" name="กลุ่ม 7"/>
          <p:cNvGrpSpPr/>
          <p:nvPr/>
        </p:nvGrpSpPr>
        <p:grpSpPr>
          <a:xfrm>
            <a:off x="107504" y="71414"/>
            <a:ext cx="2843808" cy="1009093"/>
            <a:chOff x="3707904" y="0"/>
            <a:chExt cx="2843808" cy="1009093"/>
          </a:xfrm>
        </p:grpSpPr>
        <p:pic>
          <p:nvPicPr>
            <p:cNvPr id="9" name="Picture 12" descr="http://hilight.kapook.com/img_cms2/News%202/PT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7904" y="0"/>
              <a:ext cx="2843808" cy="1009093"/>
            </a:xfrm>
            <a:prstGeom prst="rect">
              <a:avLst/>
            </a:prstGeom>
            <a:noFill/>
          </p:spPr>
        </p:pic>
        <p:pic>
          <p:nvPicPr>
            <p:cNvPr id="10" name="Picture 2" descr="F:\ตราโล่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9912" y="116632"/>
              <a:ext cx="859513" cy="792088"/>
            </a:xfrm>
            <a:prstGeom prst="rect">
              <a:avLst/>
            </a:prstGeom>
            <a:noFill/>
          </p:spPr>
        </p:pic>
      </p:grpSp>
      <p:sp>
        <p:nvSpPr>
          <p:cNvPr id="11" name="สี่เหลี่ยมผืนผ้า 10"/>
          <p:cNvSpPr/>
          <p:nvPr/>
        </p:nvSpPr>
        <p:spPr>
          <a:xfrm>
            <a:off x="178422" y="1000108"/>
            <a:ext cx="8786874" cy="142876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30000">
                <a:schemeClr val="tx2">
                  <a:lumMod val="75000"/>
                </a:schemeClr>
              </a:gs>
              <a:gs pos="64999">
                <a:schemeClr val="accent1">
                  <a:lumMod val="75000"/>
                </a:schemeClr>
              </a:gs>
              <a:gs pos="89999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321852" y="332656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ระเบียบวาระที่ 4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785731" y="2749857"/>
            <a:ext cx="7776864" cy="1831271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th-TH" sz="5400" b="1" dirty="0">
                <a:latin typeface="TH SarabunIT๙" pitchFamily="34" charset="-34"/>
                <a:cs typeface="TH SarabunIT๙" pitchFamily="34" charset="-34"/>
              </a:rPr>
              <a:t>ระเบียบวาระที่ </a:t>
            </a: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5400" b="1" dirty="0">
                <a:latin typeface="TH SarabunIT๙" pitchFamily="34" charset="-34"/>
                <a:cs typeface="TH SarabunIT๙" pitchFamily="34" charset="-34"/>
              </a:rPr>
              <a:t>  </a:t>
            </a:r>
          </a:p>
          <a:p>
            <a:pPr lvl="0" algn="ctr">
              <a:spcAft>
                <a:spcPts val="600"/>
              </a:spcAft>
            </a:pPr>
            <a:r>
              <a:rPr lang="th-TH" sz="5400" b="1" dirty="0">
                <a:latin typeface="TH SarabunIT๙" pitchFamily="34" charset="-34"/>
                <a:cs typeface="TH SarabunIT๙" pitchFamily="34" charset="-34"/>
              </a:rPr>
              <a:t>ประธานสั่งการ</a:t>
            </a:r>
          </a:p>
        </p:txBody>
      </p:sp>
      <p:grpSp>
        <p:nvGrpSpPr>
          <p:cNvPr id="4" name="กลุ่ม 3"/>
          <p:cNvGrpSpPr/>
          <p:nvPr/>
        </p:nvGrpSpPr>
        <p:grpSpPr>
          <a:xfrm>
            <a:off x="107504" y="71414"/>
            <a:ext cx="2843808" cy="1009093"/>
            <a:chOff x="3707904" y="0"/>
            <a:chExt cx="2843808" cy="1009093"/>
          </a:xfrm>
        </p:grpSpPr>
        <p:pic>
          <p:nvPicPr>
            <p:cNvPr id="5" name="Picture 12" descr="http://hilight.kapook.com/img_cms2/News%202/PT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7904" y="0"/>
              <a:ext cx="2843808" cy="1009093"/>
            </a:xfrm>
            <a:prstGeom prst="rect">
              <a:avLst/>
            </a:prstGeom>
            <a:noFill/>
          </p:spPr>
        </p:pic>
        <p:pic>
          <p:nvPicPr>
            <p:cNvPr id="6" name="Picture 2" descr="F:\ตราโล่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9912" y="116632"/>
              <a:ext cx="859513" cy="792088"/>
            </a:xfrm>
            <a:prstGeom prst="rect">
              <a:avLst/>
            </a:prstGeom>
            <a:noFill/>
          </p:spPr>
        </p:pic>
      </p:grpSp>
      <p:sp>
        <p:nvSpPr>
          <p:cNvPr id="7" name="สี่เหลี่ยมผืนผ้า 6"/>
          <p:cNvSpPr/>
          <p:nvPr/>
        </p:nvSpPr>
        <p:spPr>
          <a:xfrm>
            <a:off x="178422" y="1000108"/>
            <a:ext cx="8786874" cy="14287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321852" y="332656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ระเบียบวาระที่ 5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90119" y="1000108"/>
            <a:ext cx="8786874" cy="142876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30000">
                <a:schemeClr val="tx2">
                  <a:lumMod val="75000"/>
                </a:schemeClr>
              </a:gs>
              <a:gs pos="64999">
                <a:schemeClr val="accent1">
                  <a:lumMod val="75000"/>
                </a:schemeClr>
              </a:gs>
              <a:gs pos="89999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178181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785731" y="3153742"/>
            <a:ext cx="7776864" cy="923330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th-TH" sz="5400" b="1" dirty="0">
                <a:latin typeface="TH SarabunIT๙" pitchFamily="34" charset="-34"/>
                <a:cs typeface="TH SarabunIT๙" pitchFamily="34" charset="-34"/>
              </a:rPr>
              <a:t>จบการประชุม</a:t>
            </a:r>
          </a:p>
        </p:txBody>
      </p:sp>
      <p:grpSp>
        <p:nvGrpSpPr>
          <p:cNvPr id="4" name="กลุ่ม 3"/>
          <p:cNvGrpSpPr/>
          <p:nvPr/>
        </p:nvGrpSpPr>
        <p:grpSpPr>
          <a:xfrm>
            <a:off x="107504" y="71414"/>
            <a:ext cx="2843808" cy="1009093"/>
            <a:chOff x="3707904" y="0"/>
            <a:chExt cx="2843808" cy="1009093"/>
          </a:xfrm>
        </p:grpSpPr>
        <p:pic>
          <p:nvPicPr>
            <p:cNvPr id="5" name="Picture 12" descr="http://hilight.kapook.com/img_cms2/News%202/PT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7904" y="0"/>
              <a:ext cx="2843808" cy="1009093"/>
            </a:xfrm>
            <a:prstGeom prst="rect">
              <a:avLst/>
            </a:prstGeom>
            <a:noFill/>
          </p:spPr>
        </p:pic>
        <p:pic>
          <p:nvPicPr>
            <p:cNvPr id="6" name="Picture 2" descr="F:\ตราโล่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9912" y="116632"/>
              <a:ext cx="859513" cy="792088"/>
            </a:xfrm>
            <a:prstGeom prst="rect">
              <a:avLst/>
            </a:prstGeom>
            <a:noFill/>
          </p:spPr>
        </p:pic>
      </p:grpSp>
      <p:sp>
        <p:nvSpPr>
          <p:cNvPr id="7" name="สี่เหลี่ยมผืนผ้า 6"/>
          <p:cNvSpPr/>
          <p:nvPr/>
        </p:nvSpPr>
        <p:spPr>
          <a:xfrm>
            <a:off x="178422" y="1000108"/>
            <a:ext cx="8786874" cy="14287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90119" y="1000108"/>
            <a:ext cx="8786874" cy="142876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30000">
                <a:schemeClr val="tx2">
                  <a:lumMod val="75000"/>
                </a:schemeClr>
              </a:gs>
              <a:gs pos="65000">
                <a:schemeClr val="accent1">
                  <a:lumMod val="75000"/>
                </a:schemeClr>
              </a:gs>
              <a:gs pos="8400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97784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656622" y="2564904"/>
            <a:ext cx="7748934" cy="183127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th-TH" sz="5400" b="1" dirty="0">
                <a:latin typeface="TH SarabunPSK" pitchFamily="34" charset="-34"/>
                <a:cs typeface="TH SarabunPSK" pitchFamily="34" charset="-34"/>
              </a:rPr>
              <a:t>ระเบียบวาระที่ 2   </a:t>
            </a:r>
          </a:p>
          <a:p>
            <a:pPr lvl="0" algn="ctr">
              <a:spcAft>
                <a:spcPts val="600"/>
              </a:spcAft>
            </a:pPr>
            <a:r>
              <a:rPr lang="th-TH" sz="5400" b="1" dirty="0">
                <a:latin typeface="TH SarabunPSK" pitchFamily="34" charset="-34"/>
                <a:cs typeface="TH SarabunPSK" pitchFamily="34" charset="-34"/>
              </a:rPr>
              <a:t>เรื่องเพื่อทราบ</a:t>
            </a:r>
          </a:p>
        </p:txBody>
      </p:sp>
      <p:grpSp>
        <p:nvGrpSpPr>
          <p:cNvPr id="8" name="กลุ่ม 7"/>
          <p:cNvGrpSpPr/>
          <p:nvPr/>
        </p:nvGrpSpPr>
        <p:grpSpPr>
          <a:xfrm>
            <a:off x="107504" y="77213"/>
            <a:ext cx="2843808" cy="1009093"/>
            <a:chOff x="3707904" y="0"/>
            <a:chExt cx="2843808" cy="1009093"/>
          </a:xfrm>
        </p:grpSpPr>
        <p:pic>
          <p:nvPicPr>
            <p:cNvPr id="9" name="Picture 12" descr="http://hilight.kapook.com/img_cms2/News%202/PT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7904" y="0"/>
              <a:ext cx="2843808" cy="1009093"/>
            </a:xfrm>
            <a:prstGeom prst="rect">
              <a:avLst/>
            </a:prstGeom>
            <a:noFill/>
          </p:spPr>
        </p:pic>
        <p:pic>
          <p:nvPicPr>
            <p:cNvPr id="10" name="Picture 2" descr="F:\ตราโล่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9912" y="116632"/>
              <a:ext cx="859513" cy="792088"/>
            </a:xfrm>
            <a:prstGeom prst="rect">
              <a:avLst/>
            </a:prstGeom>
            <a:noFill/>
          </p:spPr>
        </p:pic>
      </p:grpSp>
      <p:sp>
        <p:nvSpPr>
          <p:cNvPr id="11" name="สี่เหลี่ยมผืนผ้า 10"/>
          <p:cNvSpPr/>
          <p:nvPr/>
        </p:nvSpPr>
        <p:spPr>
          <a:xfrm>
            <a:off x="178422" y="1000108"/>
            <a:ext cx="8786874" cy="142876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30000">
                <a:schemeClr val="tx2">
                  <a:lumMod val="75000"/>
                </a:schemeClr>
              </a:gs>
              <a:gs pos="64999">
                <a:schemeClr val="accent1">
                  <a:lumMod val="75000"/>
                </a:schemeClr>
              </a:gs>
              <a:gs pos="89999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321852" y="332656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ระเบียบวาระที่ 2</a:t>
            </a:r>
          </a:p>
        </p:txBody>
      </p:sp>
    </p:spTree>
    <p:extLst>
      <p:ext uri="{BB962C8B-B14F-4D97-AF65-F5344CB8AC3E}">
        <p14:creationId xmlns:p14="http://schemas.microsoft.com/office/powerpoint/2010/main" xmlns="" val="205574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656622" y="2564904"/>
            <a:ext cx="7748934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th-TH" sz="5400" b="1" dirty="0">
                <a:latin typeface="TH SarabunPSK" pitchFamily="34" charset="-34"/>
                <a:cs typeface="TH SarabunPSK" pitchFamily="34" charset="-34"/>
              </a:rPr>
              <a:t>ระเบียบวาระที่ 2.1/1</a:t>
            </a:r>
          </a:p>
        </p:txBody>
      </p:sp>
      <p:grpSp>
        <p:nvGrpSpPr>
          <p:cNvPr id="8" name="กลุ่ม 7"/>
          <p:cNvGrpSpPr/>
          <p:nvPr/>
        </p:nvGrpSpPr>
        <p:grpSpPr>
          <a:xfrm>
            <a:off x="107504" y="71414"/>
            <a:ext cx="2843808" cy="1009093"/>
            <a:chOff x="3707904" y="0"/>
            <a:chExt cx="2843808" cy="1009093"/>
          </a:xfrm>
        </p:grpSpPr>
        <p:pic>
          <p:nvPicPr>
            <p:cNvPr id="9" name="Picture 12" descr="http://hilight.kapook.com/img_cms2/News%202/PT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7904" y="0"/>
              <a:ext cx="2843808" cy="1009093"/>
            </a:xfrm>
            <a:prstGeom prst="rect">
              <a:avLst/>
            </a:prstGeom>
            <a:noFill/>
          </p:spPr>
        </p:pic>
        <p:pic>
          <p:nvPicPr>
            <p:cNvPr id="10" name="Picture 2" descr="F:\ตราโล่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9912" y="116632"/>
              <a:ext cx="859513" cy="792088"/>
            </a:xfrm>
            <a:prstGeom prst="rect">
              <a:avLst/>
            </a:prstGeom>
            <a:noFill/>
          </p:spPr>
        </p:pic>
      </p:grpSp>
      <p:sp>
        <p:nvSpPr>
          <p:cNvPr id="11" name="สี่เหลี่ยมผืนผ้า 10"/>
          <p:cNvSpPr/>
          <p:nvPr/>
        </p:nvSpPr>
        <p:spPr>
          <a:xfrm>
            <a:off x="178422" y="1000108"/>
            <a:ext cx="8786874" cy="142876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30000">
                <a:schemeClr val="tx2">
                  <a:lumMod val="75000"/>
                </a:schemeClr>
              </a:gs>
              <a:gs pos="64999">
                <a:schemeClr val="accent1">
                  <a:lumMod val="75000"/>
                </a:schemeClr>
              </a:gs>
              <a:gs pos="89999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321852" y="332656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ระเบียบวาระที่ 2</a:t>
            </a:r>
          </a:p>
        </p:txBody>
      </p:sp>
    </p:spTree>
    <p:extLst>
      <p:ext uri="{BB962C8B-B14F-4D97-AF65-F5344CB8AC3E}">
        <p14:creationId xmlns:p14="http://schemas.microsoft.com/office/powerpoint/2010/main" xmlns="" val="303795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: Rounded Corners 123"/>
          <p:cNvSpPr/>
          <p:nvPr/>
        </p:nvSpPr>
        <p:spPr>
          <a:xfrm>
            <a:off x="114782" y="126811"/>
            <a:ext cx="8905811" cy="1305683"/>
          </a:xfrm>
          <a:prstGeom prst="roundRect">
            <a:avLst/>
          </a:prstGeom>
          <a:solidFill>
            <a:srgbClr val="FFEBFF"/>
          </a:solidFill>
          <a:ln w="381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46"/>
          </a:p>
        </p:txBody>
      </p:sp>
      <p:sp>
        <p:nvSpPr>
          <p:cNvPr id="95" name="TextBox 94"/>
          <p:cNvSpPr txBox="1"/>
          <p:nvPr/>
        </p:nvSpPr>
        <p:spPr>
          <a:xfrm>
            <a:off x="175003" y="235691"/>
            <a:ext cx="886465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54"/>
              </a:lnSpc>
            </a:pPr>
            <a:r>
              <a:rPr lang="th-TH" sz="2954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มติ ครม. เมื่อ 2 พ.ค.60 อนุมัติให้เปลี่ยนแปลงรายการจากอาคารที่ทำการพร้อมอาคารที่จอดรถยนต์และอาคารสนับสนุนการปฏิบัติหน้าที่ของสำนักงานตำรวจแห่งชาติ ผูกพันปี 2560 – 63 จำนวน 2 รายการ วงเงิน 9,848 ล้านบาท</a:t>
            </a:r>
          </a:p>
        </p:txBody>
      </p:sp>
      <p:sp>
        <p:nvSpPr>
          <p:cNvPr id="2" name="Rectangle 1"/>
          <p:cNvSpPr/>
          <p:nvPr/>
        </p:nvSpPr>
        <p:spPr>
          <a:xfrm>
            <a:off x="4108078" y="2023135"/>
            <a:ext cx="4931579" cy="4708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44726" indent="-244726" algn="thaiDist">
              <a:lnSpc>
                <a:spcPts val="3046"/>
              </a:lnSpc>
              <a:buFont typeface="Arial" panose="020B0604020202020204" pitchFamily="34" charset="0"/>
              <a:buChar char="•"/>
            </a:pPr>
            <a:r>
              <a:rPr lang="th-TH" sz="3046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 สลค.ด่วนที่สุด ที่ นร 0505/15335 ลง 3 พ.ค.60 แจ้ง มติ ครม. เมื่อ 2 พ.ค.60 อนุมัติตามความเห็นของ</a:t>
            </a:r>
            <a:r>
              <a:rPr lang="th-TH" sz="3046" b="1" spc="-18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สำนักงบประมาณให้ ตร. เปลี่ยนแปลงรายการ ฯ</a:t>
            </a:r>
            <a:r>
              <a:rPr lang="th-TH" sz="3046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244726" indent="-244726" algn="thaiDist">
              <a:lnSpc>
                <a:spcPts val="3046"/>
              </a:lnSpc>
              <a:buFont typeface="Arial" panose="020B0604020202020204" pitchFamily="34" charset="0"/>
              <a:buChar char="•"/>
            </a:pPr>
            <a:r>
              <a:rPr lang="th-TH" sz="3046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ทั้งนี้ ให้ ตร. เร่งรัด กำกับ ติดตามการดำเนินโครงการให้เป็นไปตามแผนงานและบรรลุวัตถุประสงค์ที่กำหนดไว้ โดยดำเนินงานให้ถูกต้อง โปร่งใส ตรวจสอบได้ เป็นไปตามขั้นตอนของกฎหมาย ระเบียบ และมติคณะรัฐมนตรีที่เกี่ยวข้องอย่างเคร่งครัด</a:t>
            </a:r>
          </a:p>
          <a:p>
            <a:pPr algn="thaiDist">
              <a:lnSpc>
                <a:spcPts val="3046"/>
              </a:lnSpc>
            </a:pPr>
            <a:endParaRPr lang="th-TH" sz="3046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69" t="3631" r="10377" b="13185"/>
          <a:stretch/>
        </p:blipFill>
        <p:spPr>
          <a:xfrm>
            <a:off x="114782" y="1541374"/>
            <a:ext cx="3878764" cy="51999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4081731" y="1541374"/>
            <a:ext cx="5007079" cy="51999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585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5064" y="1018132"/>
            <a:ext cx="1093569" cy="3763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1846" b="1" dirty="0"/>
              <a:t>วาระที่ 2.1 / 1)</a:t>
            </a:r>
          </a:p>
        </p:txBody>
      </p:sp>
    </p:spTree>
    <p:extLst>
      <p:ext uri="{BB962C8B-B14F-4D97-AF65-F5344CB8AC3E}">
        <p14:creationId xmlns:p14="http://schemas.microsoft.com/office/powerpoint/2010/main" xmlns="" val="3038029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: Rounded Corners 123"/>
          <p:cNvSpPr/>
          <p:nvPr/>
        </p:nvSpPr>
        <p:spPr>
          <a:xfrm>
            <a:off x="78516" y="116632"/>
            <a:ext cx="8985097" cy="551121"/>
          </a:xfrm>
          <a:prstGeom prst="roundRect">
            <a:avLst/>
          </a:prstGeom>
          <a:solidFill>
            <a:srgbClr val="FFEBFF"/>
          </a:solidFill>
          <a:ln w="381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46"/>
          </a:p>
        </p:txBody>
      </p:sp>
      <p:sp>
        <p:nvSpPr>
          <p:cNvPr id="95" name="TextBox 94"/>
          <p:cNvSpPr txBox="1"/>
          <p:nvPr/>
        </p:nvSpPr>
        <p:spPr>
          <a:xfrm>
            <a:off x="114781" y="188640"/>
            <a:ext cx="8864654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139"/>
              </a:lnSpc>
            </a:pP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มติ ครม. เมื่อ 2 พ.ค.60 อนุมัติให้เปลี่ยนแปลงรายการฯ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921" y="982231"/>
            <a:ext cx="4562784" cy="56707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44726" indent="-244726" algn="thaiDist">
              <a:lnSpc>
                <a:spcPts val="2862"/>
              </a:lnSpc>
              <a:buFont typeface="Arial" panose="020B0604020202020204" pitchFamily="34" charset="0"/>
              <a:buChar char="•"/>
            </a:pPr>
            <a:r>
              <a:rPr lang="th-TH" sz="2585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เปลี่ยนเป็น 141 รายการวงเงิน 7,967,587,700 บาท  จำแนก 8 กลุ่ม ดังนี้</a:t>
            </a:r>
          </a:p>
          <a:p>
            <a:pPr marL="252052" indent="-252052" algn="thaiDist">
              <a:lnSpc>
                <a:spcPts val="2862"/>
              </a:lnSpc>
              <a:buFont typeface="+mj-lt"/>
              <a:buAutoNum type="arabicPeriod"/>
            </a:pPr>
            <a:r>
              <a:rPr lang="th-TH" sz="2585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ก่อสร้างอาคารที่พักอาศัย (แฟลต)ถูกทิ้งงาน  69 แห่ง วงเงิน 718,730,000 บาท</a:t>
            </a:r>
          </a:p>
          <a:p>
            <a:pPr marL="252052" indent="-252052" algn="thaiDist">
              <a:lnSpc>
                <a:spcPts val="2862"/>
              </a:lnSpc>
              <a:buFont typeface="+mj-lt"/>
              <a:buAutoNum type="arabicPeriod"/>
            </a:pPr>
            <a:r>
              <a:rPr lang="th-TH" sz="2585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ก่อสร้างที่พักอาศัย 3,798,377,000 บาท</a:t>
            </a:r>
          </a:p>
          <a:p>
            <a:pPr marL="252052" indent="-252052" algn="thaiDist">
              <a:lnSpc>
                <a:spcPts val="2862"/>
              </a:lnSpc>
              <a:buFont typeface="+mj-lt"/>
              <a:buAutoNum type="arabicPeriod"/>
            </a:pPr>
            <a:r>
              <a:rPr lang="th-TH" sz="2585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ก่อสร้างอาคารที่ทำการ(ทดแทน) วงเงิน     101,131,000 บาท</a:t>
            </a:r>
          </a:p>
          <a:p>
            <a:pPr marL="252052" indent="-252052" algn="thaiDist">
              <a:lnSpc>
                <a:spcPts val="2862"/>
              </a:lnSpc>
              <a:buFont typeface="+mj-lt"/>
              <a:buAutoNum type="arabicPeriod"/>
            </a:pPr>
            <a:r>
              <a:rPr lang="th-TH" sz="2585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ปรับปรุงซ่อมแซมสิ่งก่อสร้างอาคารที่ทำการและที่พักอาศัย วงเงิน  207,251,300 บาท</a:t>
            </a:r>
          </a:p>
          <a:p>
            <a:pPr marL="252052" indent="-252052" algn="thaiDist">
              <a:lnSpc>
                <a:spcPts val="2862"/>
              </a:lnSpc>
              <a:buFont typeface="+mj-lt"/>
              <a:buAutoNum type="arabicPeriod"/>
            </a:pPr>
            <a:r>
              <a:rPr lang="th-TH" sz="2585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จัดหาอาวุธยุทโธปกรณ์ 937,050,200 บาท</a:t>
            </a:r>
          </a:p>
          <a:p>
            <a:pPr marL="252052" indent="-252052" algn="thaiDist">
              <a:lnSpc>
                <a:spcPts val="2862"/>
              </a:lnSpc>
              <a:buFont typeface="+mj-lt"/>
              <a:buAutoNum type="arabicPeriod"/>
            </a:pPr>
            <a:r>
              <a:rPr lang="th-TH" sz="2400" b="1" spc="-4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อุปกรณ์เครื่องมือปฏิบัติงาน</a:t>
            </a:r>
            <a:r>
              <a:rPr lang="th-TH" sz="2585" b="1" spc="-46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1,883,643,000 บาท</a:t>
            </a:r>
          </a:p>
          <a:p>
            <a:pPr marL="252052" indent="-252052" algn="thaiDist">
              <a:lnSpc>
                <a:spcPts val="2862"/>
              </a:lnSpc>
              <a:buFont typeface="+mj-lt"/>
              <a:buAutoNum type="arabicPeriod"/>
            </a:pPr>
            <a:r>
              <a:rPr lang="th-TH" sz="2585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โครงการปรับปรุงศูนย์รับแจ้งเหตุฉุกเฉินแห่งชาติ 191 วงเงิน 240,280,000 บาท </a:t>
            </a:r>
          </a:p>
          <a:p>
            <a:pPr marL="252052" indent="-252052" algn="thaiDist">
              <a:lnSpc>
                <a:spcPts val="2862"/>
              </a:lnSpc>
              <a:buFont typeface="+mj-lt"/>
              <a:buAutoNum type="arabicPeriod"/>
            </a:pPr>
            <a:r>
              <a:rPr lang="th-TH" sz="2585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โครงการเพิ่มประสิทธิภาพทางนิติวิทยาศาสตร์ วงเงิน 81,125,200 บาท</a:t>
            </a:r>
          </a:p>
        </p:txBody>
      </p:sp>
      <p:sp>
        <p:nvSpPr>
          <p:cNvPr id="3" name="Rectangle 2"/>
          <p:cNvSpPr/>
          <p:nvPr/>
        </p:nvSpPr>
        <p:spPr>
          <a:xfrm>
            <a:off x="4605704" y="982231"/>
            <a:ext cx="4495704" cy="56557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>
              <a:lnSpc>
                <a:spcPts val="2769"/>
              </a:lnSpc>
            </a:pPr>
            <a:r>
              <a:rPr lang="th-TH" sz="2585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จำแนกรายการตามปีงบประมาณ 2 กลุ่ม ได้ดังนี้</a:t>
            </a:r>
          </a:p>
          <a:p>
            <a:pPr marL="252052" indent="-252052" algn="thaiDist">
              <a:lnSpc>
                <a:spcPts val="2769"/>
              </a:lnSpc>
              <a:buFont typeface="+mj-lt"/>
              <a:buAutoNum type="arabicParenR"/>
            </a:pPr>
            <a:r>
              <a:rPr lang="th-TH" sz="2585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รายการที่เริ่มดำเนินการในปีงบประมาณ 2560 จำนวน 124 รายการ วงเงินรวมทั้งสิ้น 3,400,180,800 บาท จำแนกรายการปีเดียว 48 รายการ วงเงิน 508,389,900 บาท และ รายการผูกพัน 76 รายการ วงเงิน 2,891,790,900 บาท (กลุ่มนี้จะต้อตกลงกับสำนักงบประมาณ เพื่ออนุมัติเงินประจำงวดใหม่ให้กับ ตร.)</a:t>
            </a:r>
          </a:p>
          <a:p>
            <a:pPr marL="252052" indent="-252052" algn="thaiDist">
              <a:lnSpc>
                <a:spcPts val="2769"/>
              </a:lnSpc>
              <a:buFont typeface="+mj-lt"/>
              <a:buAutoNum type="arabicParenR"/>
            </a:pPr>
            <a:r>
              <a:rPr lang="th-TH" sz="2585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รายการที่เริ่มดำเนินการในปีงบประมาณ 2561 จำนวน 17 รายการ วงเงินรวมทั้งสิ้น 4,567,406,900 บาท จำแนกเป็น รายการปีเดียว จำนวน 11 รายการ วงเงิน 460,716,200 บาท  และ รายการผูกพัน จำนวน 6 รายการ  4,106,690,700 บาท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920" y="836712"/>
            <a:ext cx="4562784" cy="581630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585"/>
          </a:p>
        </p:txBody>
      </p:sp>
      <p:sp>
        <p:nvSpPr>
          <p:cNvPr id="8" name="Rectangle 7"/>
          <p:cNvSpPr/>
          <p:nvPr/>
        </p:nvSpPr>
        <p:spPr>
          <a:xfrm>
            <a:off x="4655876" y="836712"/>
            <a:ext cx="4445532" cy="581630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585"/>
          </a:p>
        </p:txBody>
      </p:sp>
      <p:sp>
        <p:nvSpPr>
          <p:cNvPr id="9" name="TextBox 8"/>
          <p:cNvSpPr txBox="1"/>
          <p:nvPr/>
        </p:nvSpPr>
        <p:spPr>
          <a:xfrm>
            <a:off x="7795383" y="260648"/>
            <a:ext cx="1093569" cy="3763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1846" b="1" dirty="0"/>
              <a:t>วาระที่ 2.1 / 1)</a:t>
            </a:r>
          </a:p>
        </p:txBody>
      </p:sp>
    </p:spTree>
    <p:extLst>
      <p:ext uri="{BB962C8B-B14F-4D97-AF65-F5344CB8AC3E}">
        <p14:creationId xmlns:p14="http://schemas.microsoft.com/office/powerpoint/2010/main" xmlns="" val="64888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16" t="4975" r="6708" b="19402"/>
          <a:stretch/>
        </p:blipFill>
        <p:spPr>
          <a:xfrm>
            <a:off x="107026" y="298720"/>
            <a:ext cx="4464974" cy="629863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86044" y="692830"/>
            <a:ext cx="4350452" cy="59045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 สกบ. ลง 11 พ.ค.60 ให้หน่วยเตรียมความพร้อมในการจัดซื้อจัดจ้างตามระเบียบพัสดุฯ ดังนี้</a:t>
            </a:r>
          </a:p>
          <a:p>
            <a:pPr marL="168524" indent="-168524" algn="thaiDist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rgbClr val="FF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ให้หน่วยก่อหนี้ผูกพัน ภายใน 30 ก.ย.60 </a:t>
            </a:r>
          </a:p>
          <a:p>
            <a:pPr marL="168524" indent="-168524" algn="thaiDist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ทั้งนี้ให้ปฏิบัติตามหนังสือ กวพ. ด่วนที่สุด ที่ กค(กวพ) 0421.3/ว5 ลง 8 ม.ค.57 เรื่อง ซ้อมความเข้าใจเกี่ยวกับการเตรียมการจัดหาพัสดุตามระเบียบ สร. ว่าด้วยการพัสดุฯ ข้อ 13 วรรคแรก ข้อ 4 ความว่า “กรณีการทราบยอดวงเงินงบประมาณที่ต้องดำเนินการฯ หมายความถึง หัวหน้าส่วนราชการหรือผู้ได้รับมอบอำนาจจากหัวหน้าส่วนราชการได้รับอนุมัติให้โอนและหรือเปลี่ยนแปลงงบประมาณรายจ่ายแล้ว หรือสำนักงบประมาณได้อนุมัติแล้ว” </a:t>
            </a:r>
          </a:p>
          <a:p>
            <a:pPr marL="168524" indent="-168524" algn="thaiDist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อย่าก่อหนี้ผูกพันจนกว่าจะได้รับการจัดสรรงบประมาณ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4711038" y="693013"/>
            <a:ext cx="4210494" cy="71585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585"/>
          </a:p>
        </p:txBody>
      </p:sp>
      <p:sp>
        <p:nvSpPr>
          <p:cNvPr id="6" name="TextBox 5"/>
          <p:cNvSpPr txBox="1"/>
          <p:nvPr/>
        </p:nvSpPr>
        <p:spPr>
          <a:xfrm>
            <a:off x="7890514" y="140442"/>
            <a:ext cx="1093569" cy="3763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1846" b="1" dirty="0"/>
              <a:t>วาระที่ 2.1 / 1)</a:t>
            </a:r>
          </a:p>
        </p:txBody>
      </p:sp>
    </p:spTree>
    <p:extLst>
      <p:ext uri="{BB962C8B-B14F-4D97-AF65-F5344CB8AC3E}">
        <p14:creationId xmlns:p14="http://schemas.microsoft.com/office/powerpoint/2010/main" xmlns="" val="436149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71" t="12105" r="11335" b="11579"/>
          <a:stretch/>
        </p:blipFill>
        <p:spPr>
          <a:xfrm>
            <a:off x="74420" y="298471"/>
            <a:ext cx="4390222" cy="62820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05" t="11228" r="7358" b="7894"/>
          <a:stretch/>
        </p:blipFill>
        <p:spPr>
          <a:xfrm>
            <a:off x="4609018" y="297043"/>
            <a:ext cx="4371149" cy="62971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584996" y="297173"/>
            <a:ext cx="1093569" cy="3763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1846" b="1" dirty="0"/>
              <a:t>วาระที่ 2.1 / 1)</a:t>
            </a:r>
          </a:p>
        </p:txBody>
      </p:sp>
    </p:spTree>
    <p:extLst>
      <p:ext uri="{BB962C8B-B14F-4D97-AF65-F5344CB8AC3E}">
        <p14:creationId xmlns:p14="http://schemas.microsoft.com/office/powerpoint/2010/main" xmlns="" val="2090962160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13929</TotalTime>
  <Words>1852</Words>
  <Application>Microsoft Office PowerPoint</Application>
  <PresentationFormat>นำเสนอทางหน้าจอ (4:3)</PresentationFormat>
  <Paragraphs>263</Paragraphs>
  <Slides>32</Slides>
  <Notes>6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32</vt:i4>
      </vt:variant>
    </vt:vector>
  </HeadingPairs>
  <TitlesOfParts>
    <vt:vector size="33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กองงบประมาณ</dc:title>
  <dc:creator>NOI</dc:creator>
  <cp:lastModifiedBy>HP</cp:lastModifiedBy>
  <cp:revision>1068</cp:revision>
  <cp:lastPrinted>2017-05-22T02:19:43Z</cp:lastPrinted>
  <dcterms:created xsi:type="dcterms:W3CDTF">2012-04-11T06:52:01Z</dcterms:created>
  <dcterms:modified xsi:type="dcterms:W3CDTF">2017-05-22T03:17:10Z</dcterms:modified>
</cp:coreProperties>
</file>